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Lst>
  <p:notesMasterIdLst>
    <p:notesMasterId r:id="rId42"/>
  </p:notesMasterIdLst>
  <p:sldIdLst>
    <p:sldId id="282" r:id="rId2"/>
    <p:sldId id="256" r:id="rId3"/>
    <p:sldId id="265" r:id="rId4"/>
    <p:sldId id="271" r:id="rId5"/>
    <p:sldId id="273" r:id="rId6"/>
    <p:sldId id="283" r:id="rId7"/>
    <p:sldId id="305" r:id="rId8"/>
    <p:sldId id="272" r:id="rId9"/>
    <p:sldId id="279" r:id="rId10"/>
    <p:sldId id="274" r:id="rId11"/>
    <p:sldId id="262" r:id="rId12"/>
    <p:sldId id="267" r:id="rId13"/>
    <p:sldId id="268" r:id="rId14"/>
    <p:sldId id="269" r:id="rId15"/>
    <p:sldId id="263" r:id="rId16"/>
    <p:sldId id="284" r:id="rId17"/>
    <p:sldId id="304" r:id="rId18"/>
    <p:sldId id="310" r:id="rId19"/>
    <p:sldId id="291" r:id="rId20"/>
    <p:sldId id="290" r:id="rId21"/>
    <p:sldId id="292" r:id="rId22"/>
    <p:sldId id="293" r:id="rId23"/>
    <p:sldId id="294" r:id="rId24"/>
    <p:sldId id="295" r:id="rId25"/>
    <p:sldId id="276" r:id="rId26"/>
    <p:sldId id="296" r:id="rId27"/>
    <p:sldId id="299" r:id="rId28"/>
    <p:sldId id="309" r:id="rId29"/>
    <p:sldId id="300" r:id="rId30"/>
    <p:sldId id="308" r:id="rId31"/>
    <p:sldId id="297" r:id="rId32"/>
    <p:sldId id="298" r:id="rId33"/>
    <p:sldId id="307" r:id="rId34"/>
    <p:sldId id="277" r:id="rId35"/>
    <p:sldId id="301" r:id="rId36"/>
    <p:sldId id="302" r:id="rId37"/>
    <p:sldId id="303" r:id="rId38"/>
    <p:sldId id="288" r:id="rId39"/>
    <p:sldId id="306" r:id="rId40"/>
    <p:sldId id="278"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Nguyen" initials="S" lastIdx="2" clrIdx="0">
    <p:extLst>
      <p:ext uri="{19B8F6BF-5375-455C-9EA6-DF929625EA0E}">
        <p15:presenceInfo xmlns:p15="http://schemas.microsoft.com/office/powerpoint/2012/main" userId="SiNguy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25" autoAdjust="0"/>
    <p:restoredTop sz="92070" autoAdjust="0"/>
  </p:normalViewPr>
  <p:slideViewPr>
    <p:cSldViewPr snapToGrid="0">
      <p:cViewPr varScale="1">
        <p:scale>
          <a:sx n="67" d="100"/>
          <a:sy n="67" d="100"/>
        </p:scale>
        <p:origin x="151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10T19:34:38.113" idx="1">
    <p:pos x="4529" y="72"/>
    <p:text>Node.js là một nền tảng chạy trên môi trường V8 JavaScript runtime,
 NodeJS có thể chạy trên nhiều nền tảng hệ điều hành khác nhau từ Windows cho tới Linux, MacOs nên đó cũng là một lợi thế. NodeJS cung cấp các thư viện phong phú ở dạng Javascript Module khác nhau giúp đơn giản hóa việc lập trình và giảm thời gian ở mức thấp nhất.</p:text>
    <p:extLst mod="1">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12-10T19:44:53.896" idx="2">
    <p:pos x="4672" y="73"/>
    <p:text>Socket.IO là một bộ thư viện dành cho các ứng dụng web, mobile realtime
Socket.IO cung cấp cho các nhà phát triển một cách đơn giản và thuận tiện để xây dựng một ứng dụng realtime đa nền tảng (web và mobile). Với bộ thư viện này, làm việc với socket trở nên đơn giản hơn rất nhiều.</p:text>
    <p:extLst mod="1">
      <p:ext uri="{C676402C-5697-4E1C-873F-D02D1690AC5C}">
        <p15:threadingInfo xmlns:p15="http://schemas.microsoft.com/office/powerpoint/2012/main" timeZoneBias="-420"/>
      </p:ext>
    </p:extLst>
  </p:cm>
</p:cmLst>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449735-8619-48FD-B51C-6EC78741B91D}" type="doc">
      <dgm:prSet loTypeId="urn:microsoft.com/office/officeart/2008/layout/VerticalCurvedList" loCatId="list" qsTypeId="urn:microsoft.com/office/officeart/2005/8/quickstyle/simple3" qsCatId="simple" csTypeId="urn:microsoft.com/office/officeart/2005/8/colors/accent0_3" csCatId="mainScheme" phldr="1"/>
      <dgm:spPr/>
      <dgm:t>
        <a:bodyPr/>
        <a:lstStyle/>
        <a:p>
          <a:endParaRPr lang="en-US"/>
        </a:p>
      </dgm:t>
    </dgm:pt>
    <dgm:pt modelId="{1AD9FA55-EF8F-4119-8616-BB696C1D4CE4}">
      <dgm:prSet phldrT="[Text]"/>
      <dgm:spPr/>
      <dgm:t>
        <a:bodyPr/>
        <a:lstStyle/>
        <a:p>
          <a:r>
            <a:rPr lang="en-US" baseline="0" dirty="0">
              <a:solidFill>
                <a:schemeClr val="bg1"/>
              </a:solidFill>
              <a:latin typeface="Arial" panose="020B0604020202020204" pitchFamily="34" charset="0"/>
              <a:cs typeface="Arial" panose="020B0604020202020204" pitchFamily="34" charset="0"/>
            </a:rPr>
            <a:t>Server</a:t>
          </a:r>
        </a:p>
      </dgm:t>
    </dgm:pt>
    <dgm:pt modelId="{8BAE434F-613F-46DA-BB0F-71EDD805A0AC}" type="parTrans" cxnId="{C1D26A5E-B584-469C-B338-C04F724CC710}">
      <dgm:prSet/>
      <dgm:spPr/>
      <dgm:t>
        <a:bodyPr/>
        <a:lstStyle/>
        <a:p>
          <a:endParaRPr lang="en-US"/>
        </a:p>
      </dgm:t>
    </dgm:pt>
    <dgm:pt modelId="{DDD7C6D2-9ADF-4C4F-8AE7-73237DE576F9}" type="sibTrans" cxnId="{C1D26A5E-B584-469C-B338-C04F724CC710}">
      <dgm:prSet/>
      <dgm:spPr/>
      <dgm:t>
        <a:bodyPr/>
        <a:lstStyle/>
        <a:p>
          <a:endParaRPr lang="en-US"/>
        </a:p>
      </dgm:t>
    </dgm:pt>
    <dgm:pt modelId="{B2D4960A-ABA5-4F06-84E3-3EAD47CB7170}">
      <dgm:prSet phldrT="[Text]"/>
      <dgm:spPr/>
      <dgm:t>
        <a:bodyPr/>
        <a:lstStyle/>
        <a:p>
          <a:r>
            <a:rPr lang="en-US" dirty="0">
              <a:solidFill>
                <a:schemeClr val="bg1"/>
              </a:solidFill>
              <a:latin typeface="Arial" panose="020B0604020202020204" pitchFamily="34" charset="0"/>
              <a:cs typeface="Arial" panose="020B0604020202020204" pitchFamily="34" charset="0"/>
            </a:rPr>
            <a:t>Database</a:t>
          </a:r>
        </a:p>
      </dgm:t>
    </dgm:pt>
    <dgm:pt modelId="{577BD5E3-E7FA-4B76-991D-E7C4709D87B0}" type="parTrans" cxnId="{B3BB3BC0-D9B6-4921-B1D2-D672E41495F4}">
      <dgm:prSet/>
      <dgm:spPr/>
      <dgm:t>
        <a:bodyPr/>
        <a:lstStyle/>
        <a:p>
          <a:endParaRPr lang="en-US"/>
        </a:p>
      </dgm:t>
    </dgm:pt>
    <dgm:pt modelId="{F7253A23-8368-4922-94B6-6B57876534F8}" type="sibTrans" cxnId="{B3BB3BC0-D9B6-4921-B1D2-D672E41495F4}">
      <dgm:prSet/>
      <dgm:spPr/>
      <dgm:t>
        <a:bodyPr/>
        <a:lstStyle/>
        <a:p>
          <a:endParaRPr lang="en-US"/>
        </a:p>
      </dgm:t>
    </dgm:pt>
    <dgm:pt modelId="{CEB403A0-5C2F-4CF6-8797-CECF8E635BB8}">
      <dgm:prSet phldrT="[Text]"/>
      <dgm:spPr/>
      <dgm:t>
        <a:bodyPr/>
        <a:lstStyle/>
        <a:p>
          <a:r>
            <a:rPr lang="en-US">
              <a:solidFill>
                <a:schemeClr val="bg1"/>
              </a:solidFill>
              <a:latin typeface="Arial" panose="020B0604020202020204" pitchFamily="34" charset="0"/>
              <a:cs typeface="Arial" panose="020B0604020202020204" pitchFamily="34" charset="0"/>
            </a:rPr>
            <a:t>Giao diện người dung (UI)</a:t>
          </a:r>
          <a:endParaRPr lang="en-US" dirty="0">
            <a:solidFill>
              <a:schemeClr val="bg1"/>
            </a:solidFill>
            <a:latin typeface="Arial" panose="020B0604020202020204" pitchFamily="34" charset="0"/>
            <a:cs typeface="Arial" panose="020B0604020202020204" pitchFamily="34" charset="0"/>
          </a:endParaRPr>
        </a:p>
      </dgm:t>
    </dgm:pt>
    <dgm:pt modelId="{9B72135D-6D57-4CE3-816B-B911BE509BE4}" type="parTrans" cxnId="{43D90207-2977-42FA-9AF1-84325A78AFB8}">
      <dgm:prSet/>
      <dgm:spPr/>
      <dgm:t>
        <a:bodyPr/>
        <a:lstStyle/>
        <a:p>
          <a:endParaRPr lang="en-US"/>
        </a:p>
      </dgm:t>
    </dgm:pt>
    <dgm:pt modelId="{984C7CCD-D6FD-4FB8-8A84-6D765F32D0C2}" type="sibTrans" cxnId="{43D90207-2977-42FA-9AF1-84325A78AFB8}">
      <dgm:prSet/>
      <dgm:spPr/>
      <dgm:t>
        <a:bodyPr/>
        <a:lstStyle/>
        <a:p>
          <a:endParaRPr lang="en-US"/>
        </a:p>
      </dgm:t>
    </dgm:pt>
    <dgm:pt modelId="{AFBABE8A-1BD3-4E94-9E9C-A207CEF2CEC9}">
      <dgm:prSet phldrT="[Text]"/>
      <dgm:spPr/>
      <dgm:t>
        <a:bodyPr/>
        <a:lstStyle/>
        <a:p>
          <a:r>
            <a:rPr lang="en-US" dirty="0" err="1">
              <a:solidFill>
                <a:schemeClr val="bg1"/>
              </a:solidFill>
              <a:latin typeface="Arial" panose="020B0604020202020204" pitchFamily="34" charset="0"/>
              <a:cs typeface="Arial" panose="020B0604020202020204" pitchFamily="34" charset="0"/>
            </a:rPr>
            <a:t>Kết</a:t>
          </a:r>
          <a:r>
            <a:rPr lang="en-US" dirty="0">
              <a:solidFill>
                <a:schemeClr val="bg1"/>
              </a:solidFill>
              <a:latin typeface="Arial" panose="020B0604020202020204" pitchFamily="34" charset="0"/>
              <a:cs typeface="Arial" panose="020B0604020202020204" pitchFamily="34" charset="0"/>
            </a:rPr>
            <a:t> </a:t>
          </a:r>
          <a:r>
            <a:rPr lang="en-US" dirty="0" err="1">
              <a:solidFill>
                <a:schemeClr val="bg1"/>
              </a:solidFill>
              <a:latin typeface="Arial" panose="020B0604020202020204" pitchFamily="34" charset="0"/>
              <a:cs typeface="Arial" panose="020B0604020202020204" pitchFamily="34" charset="0"/>
            </a:rPr>
            <a:t>quả</a:t>
          </a:r>
          <a:r>
            <a:rPr lang="en-US" dirty="0">
              <a:solidFill>
                <a:schemeClr val="bg1"/>
              </a:solidFill>
              <a:latin typeface="Arial" panose="020B0604020202020204" pitchFamily="34" charset="0"/>
              <a:cs typeface="Arial" panose="020B0604020202020204" pitchFamily="34" charset="0"/>
            </a:rPr>
            <a:t>, </a:t>
          </a:r>
          <a:r>
            <a:rPr lang="en-US" dirty="0" err="1">
              <a:solidFill>
                <a:schemeClr val="bg1"/>
              </a:solidFill>
              <a:latin typeface="Arial" panose="020B0604020202020204" pitchFamily="34" charset="0"/>
              <a:cs typeface="Arial" panose="020B0604020202020204" pitchFamily="34" charset="0"/>
            </a:rPr>
            <a:t>Nhận</a:t>
          </a:r>
          <a:r>
            <a:rPr lang="en-US" dirty="0">
              <a:solidFill>
                <a:schemeClr val="bg1"/>
              </a:solidFill>
              <a:latin typeface="Arial" panose="020B0604020202020204" pitchFamily="34" charset="0"/>
              <a:cs typeface="Arial" panose="020B0604020202020204" pitchFamily="34" charset="0"/>
            </a:rPr>
            <a:t> </a:t>
          </a:r>
          <a:r>
            <a:rPr lang="en-US" dirty="0" err="1">
              <a:solidFill>
                <a:schemeClr val="bg1"/>
              </a:solidFill>
              <a:latin typeface="Arial" panose="020B0604020202020204" pitchFamily="34" charset="0"/>
              <a:cs typeface="Arial" panose="020B0604020202020204" pitchFamily="34" charset="0"/>
            </a:rPr>
            <a:t>xét</a:t>
          </a:r>
          <a:endParaRPr lang="en-US" dirty="0">
            <a:solidFill>
              <a:schemeClr val="bg1"/>
            </a:solidFill>
            <a:latin typeface="Arial" panose="020B0604020202020204" pitchFamily="34" charset="0"/>
            <a:cs typeface="Arial" panose="020B0604020202020204" pitchFamily="34" charset="0"/>
          </a:endParaRPr>
        </a:p>
      </dgm:t>
    </dgm:pt>
    <dgm:pt modelId="{7E3C4F79-6F05-4893-A51D-B9645F72E84E}" type="parTrans" cxnId="{940A4BFE-D1E9-4683-AA22-9F86F0170909}">
      <dgm:prSet/>
      <dgm:spPr/>
      <dgm:t>
        <a:bodyPr/>
        <a:lstStyle/>
        <a:p>
          <a:endParaRPr lang="en-US"/>
        </a:p>
      </dgm:t>
    </dgm:pt>
    <dgm:pt modelId="{AB99D98B-3DE3-4AB8-B4D0-03BF88BB4581}" type="sibTrans" cxnId="{940A4BFE-D1E9-4683-AA22-9F86F0170909}">
      <dgm:prSet/>
      <dgm:spPr/>
      <dgm:t>
        <a:bodyPr/>
        <a:lstStyle/>
        <a:p>
          <a:endParaRPr lang="en-US"/>
        </a:p>
      </dgm:t>
    </dgm:pt>
    <dgm:pt modelId="{BA82269E-5B5C-4B4D-B2A3-C6DA07D301EB}">
      <dgm:prSet phldrT="[Text]" custT="1"/>
      <dgm:spPr/>
      <dgm:t>
        <a:bodyPr/>
        <a:lstStyle/>
        <a:p>
          <a:r>
            <a:rPr lang="en-US" sz="3600" dirty="0" err="1">
              <a:solidFill>
                <a:schemeClr val="bg1"/>
              </a:solidFill>
              <a:latin typeface="Arial" panose="020B0604020202020204" pitchFamily="34" charset="0"/>
              <a:cs typeface="Arial" panose="020B0604020202020204" pitchFamily="34" charset="0"/>
            </a:rPr>
            <a:t>Thực</a:t>
          </a:r>
          <a:r>
            <a:rPr lang="en-US" sz="3600" dirty="0">
              <a:solidFill>
                <a:schemeClr val="bg1"/>
              </a:solidFill>
              <a:latin typeface="Arial" panose="020B0604020202020204" pitchFamily="34" charset="0"/>
              <a:cs typeface="Arial" panose="020B0604020202020204" pitchFamily="34" charset="0"/>
            </a:rPr>
            <a:t> </a:t>
          </a:r>
          <a:r>
            <a:rPr lang="en-US" sz="3600" dirty="0" err="1">
              <a:solidFill>
                <a:schemeClr val="bg1"/>
              </a:solidFill>
              <a:latin typeface="Arial" panose="020B0604020202020204" pitchFamily="34" charset="0"/>
              <a:cs typeface="Arial" panose="020B0604020202020204" pitchFamily="34" charset="0"/>
            </a:rPr>
            <a:t>trạng</a:t>
          </a:r>
          <a:r>
            <a:rPr lang="en-US" sz="3600" dirty="0">
              <a:solidFill>
                <a:schemeClr val="bg1"/>
              </a:solidFill>
              <a:latin typeface="Arial" panose="020B0604020202020204" pitchFamily="34" charset="0"/>
              <a:cs typeface="Arial" panose="020B0604020202020204" pitchFamily="34" charset="0"/>
            </a:rPr>
            <a:t>, </a:t>
          </a:r>
          <a:r>
            <a:rPr lang="en-US" sz="3600" dirty="0" err="1">
              <a:solidFill>
                <a:schemeClr val="bg1"/>
              </a:solidFill>
              <a:latin typeface="Arial" panose="020B0604020202020204" pitchFamily="34" charset="0"/>
              <a:cs typeface="Arial" panose="020B0604020202020204" pitchFamily="34" charset="0"/>
            </a:rPr>
            <a:t>Mục</a:t>
          </a:r>
          <a:r>
            <a:rPr lang="en-US" sz="3600" dirty="0">
              <a:solidFill>
                <a:schemeClr val="bg1"/>
              </a:solidFill>
              <a:latin typeface="Arial" panose="020B0604020202020204" pitchFamily="34" charset="0"/>
              <a:cs typeface="Arial" panose="020B0604020202020204" pitchFamily="34" charset="0"/>
            </a:rPr>
            <a:t> </a:t>
          </a:r>
          <a:r>
            <a:rPr lang="en-US" sz="3600" dirty="0" err="1">
              <a:solidFill>
                <a:schemeClr val="bg1"/>
              </a:solidFill>
              <a:latin typeface="Arial" panose="020B0604020202020204" pitchFamily="34" charset="0"/>
              <a:cs typeface="Arial" panose="020B0604020202020204" pitchFamily="34" charset="0"/>
            </a:rPr>
            <a:t>tiêu</a:t>
          </a:r>
          <a:r>
            <a:rPr lang="en-US" sz="3600" dirty="0">
              <a:solidFill>
                <a:schemeClr val="bg1"/>
              </a:solidFill>
              <a:latin typeface="Arial" panose="020B0604020202020204" pitchFamily="34" charset="0"/>
              <a:cs typeface="Arial" panose="020B0604020202020204" pitchFamily="34" charset="0"/>
            </a:rPr>
            <a:t>, </a:t>
          </a:r>
          <a:r>
            <a:rPr lang="en-US" sz="3600" dirty="0" err="1">
              <a:solidFill>
                <a:schemeClr val="bg1"/>
              </a:solidFill>
              <a:latin typeface="Arial" panose="020B0604020202020204" pitchFamily="34" charset="0"/>
              <a:cs typeface="Arial" panose="020B0604020202020204" pitchFamily="34" charset="0"/>
            </a:rPr>
            <a:t>PPTH,Node</a:t>
          </a:r>
          <a:endParaRPr lang="en-US" sz="3600" dirty="0">
            <a:solidFill>
              <a:schemeClr val="bg1"/>
            </a:solidFill>
            <a:latin typeface="Arial" panose="020B0604020202020204" pitchFamily="34" charset="0"/>
            <a:cs typeface="Arial" panose="020B0604020202020204" pitchFamily="34" charset="0"/>
          </a:endParaRPr>
        </a:p>
      </dgm:t>
    </dgm:pt>
    <dgm:pt modelId="{4963D50F-18D1-4D4C-89CC-5B8EE3977634}" type="parTrans" cxnId="{0A9C226C-9E0A-484C-B168-F854C1104849}">
      <dgm:prSet/>
      <dgm:spPr/>
      <dgm:t>
        <a:bodyPr/>
        <a:lstStyle/>
        <a:p>
          <a:endParaRPr lang="en-US"/>
        </a:p>
      </dgm:t>
    </dgm:pt>
    <dgm:pt modelId="{6D7D2E9B-C1A2-4C20-990A-E7CDD81D21A3}" type="sibTrans" cxnId="{0A9C226C-9E0A-484C-B168-F854C1104849}">
      <dgm:prSet/>
      <dgm:spPr/>
      <dgm:t>
        <a:bodyPr/>
        <a:lstStyle/>
        <a:p>
          <a:endParaRPr lang="en-US"/>
        </a:p>
      </dgm:t>
    </dgm:pt>
    <dgm:pt modelId="{949C3D4F-7BCF-4007-B3AA-F92D92406ACF}">
      <dgm:prSet phldrT="[Text]" custT="1"/>
      <dgm:spPr/>
      <dgm:t>
        <a:bodyPr/>
        <a:lstStyle/>
        <a:p>
          <a:endParaRPr lang="en-US" sz="3600" dirty="0">
            <a:solidFill>
              <a:schemeClr val="bg1"/>
            </a:solidFill>
            <a:latin typeface="Arial" panose="020B0604020202020204" pitchFamily="34" charset="0"/>
            <a:cs typeface="Arial" panose="020B0604020202020204" pitchFamily="34" charset="0"/>
          </a:endParaRPr>
        </a:p>
      </dgm:t>
    </dgm:pt>
    <dgm:pt modelId="{5F03017C-701D-4893-8536-A184DC11B797}" type="parTrans" cxnId="{D8D10C96-8528-42D3-8D5F-CACEAFEABA38}">
      <dgm:prSet/>
      <dgm:spPr/>
      <dgm:t>
        <a:bodyPr/>
        <a:lstStyle/>
        <a:p>
          <a:endParaRPr lang="en-US"/>
        </a:p>
      </dgm:t>
    </dgm:pt>
    <dgm:pt modelId="{34D6EE1D-978A-431C-8C22-7A0B45CF27AA}" type="sibTrans" cxnId="{D8D10C96-8528-42D3-8D5F-CACEAFEABA38}">
      <dgm:prSet/>
      <dgm:spPr/>
      <dgm:t>
        <a:bodyPr/>
        <a:lstStyle/>
        <a:p>
          <a:endParaRPr lang="en-US"/>
        </a:p>
      </dgm:t>
    </dgm:pt>
    <dgm:pt modelId="{5A0BF907-B5B3-4E42-A750-A9B124C9DBCB}" type="pres">
      <dgm:prSet presAssocID="{1A449735-8619-48FD-B51C-6EC78741B91D}" presName="Name0" presStyleCnt="0">
        <dgm:presLayoutVars>
          <dgm:chMax val="7"/>
          <dgm:chPref val="7"/>
          <dgm:dir/>
        </dgm:presLayoutVars>
      </dgm:prSet>
      <dgm:spPr/>
    </dgm:pt>
    <dgm:pt modelId="{4D0DE35F-A78C-4A02-860B-FBA8334D71CF}" type="pres">
      <dgm:prSet presAssocID="{1A449735-8619-48FD-B51C-6EC78741B91D}" presName="Name1" presStyleCnt="0"/>
      <dgm:spPr/>
    </dgm:pt>
    <dgm:pt modelId="{CE37F39C-7DF8-4A96-89A9-78A9C5B744EA}" type="pres">
      <dgm:prSet presAssocID="{1A449735-8619-48FD-B51C-6EC78741B91D}" presName="cycle" presStyleCnt="0"/>
      <dgm:spPr/>
    </dgm:pt>
    <dgm:pt modelId="{45A9BDDE-87F9-4819-9BE5-D193414F94BA}" type="pres">
      <dgm:prSet presAssocID="{1A449735-8619-48FD-B51C-6EC78741B91D}" presName="srcNode" presStyleLbl="node1" presStyleIdx="0" presStyleCnt="5"/>
      <dgm:spPr/>
    </dgm:pt>
    <dgm:pt modelId="{94B57334-C536-45E5-AE1F-55A73C7E5A57}" type="pres">
      <dgm:prSet presAssocID="{1A449735-8619-48FD-B51C-6EC78741B91D}" presName="conn" presStyleLbl="parChTrans1D2" presStyleIdx="0" presStyleCnt="1"/>
      <dgm:spPr/>
    </dgm:pt>
    <dgm:pt modelId="{7BD435B0-A261-4565-8FCD-C0848802AD37}" type="pres">
      <dgm:prSet presAssocID="{1A449735-8619-48FD-B51C-6EC78741B91D}" presName="extraNode" presStyleLbl="node1" presStyleIdx="0" presStyleCnt="5"/>
      <dgm:spPr/>
    </dgm:pt>
    <dgm:pt modelId="{BBFB325E-E355-4D1E-8687-6E5685DF80E5}" type="pres">
      <dgm:prSet presAssocID="{1A449735-8619-48FD-B51C-6EC78741B91D}" presName="dstNode" presStyleLbl="node1" presStyleIdx="0" presStyleCnt="5"/>
      <dgm:spPr/>
    </dgm:pt>
    <dgm:pt modelId="{C28FCD29-5084-4F72-95B9-E848C5708B20}" type="pres">
      <dgm:prSet presAssocID="{BA82269E-5B5C-4B4D-B2A3-C6DA07D301EB}" presName="text_1" presStyleLbl="node1" presStyleIdx="0" presStyleCnt="5">
        <dgm:presLayoutVars>
          <dgm:bulletEnabled val="1"/>
        </dgm:presLayoutVars>
      </dgm:prSet>
      <dgm:spPr/>
    </dgm:pt>
    <dgm:pt modelId="{6B7F126E-1465-4880-88D8-C10EA83A9700}" type="pres">
      <dgm:prSet presAssocID="{BA82269E-5B5C-4B4D-B2A3-C6DA07D301EB}" presName="accent_1" presStyleCnt="0"/>
      <dgm:spPr/>
    </dgm:pt>
    <dgm:pt modelId="{F1B0F1AB-CD98-49E1-9047-3C7B3807D96A}" type="pres">
      <dgm:prSet presAssocID="{BA82269E-5B5C-4B4D-B2A3-C6DA07D301EB}" presName="accentRepeatNode" presStyleLbl="solidFgAcc1" presStyleIdx="0" presStyleCnt="5"/>
      <dgm:spPr/>
    </dgm:pt>
    <dgm:pt modelId="{671C4BCD-F851-4081-B4E9-D9FED4F10074}" type="pres">
      <dgm:prSet presAssocID="{1AD9FA55-EF8F-4119-8616-BB696C1D4CE4}" presName="text_2" presStyleLbl="node1" presStyleIdx="1" presStyleCnt="5">
        <dgm:presLayoutVars>
          <dgm:bulletEnabled val="1"/>
        </dgm:presLayoutVars>
      </dgm:prSet>
      <dgm:spPr/>
    </dgm:pt>
    <dgm:pt modelId="{7F1AC7CD-AFD6-444C-A974-26F3C664192E}" type="pres">
      <dgm:prSet presAssocID="{1AD9FA55-EF8F-4119-8616-BB696C1D4CE4}" presName="accent_2" presStyleCnt="0"/>
      <dgm:spPr/>
    </dgm:pt>
    <dgm:pt modelId="{F231FB4D-DCC8-4875-AF78-142B0094722F}" type="pres">
      <dgm:prSet presAssocID="{1AD9FA55-EF8F-4119-8616-BB696C1D4CE4}" presName="accentRepeatNode" presStyleLbl="solidFgAcc1" presStyleIdx="1" presStyleCnt="5"/>
      <dgm:spPr/>
    </dgm:pt>
    <dgm:pt modelId="{24A59A5D-139A-494C-BBC8-3DFB654E69C6}" type="pres">
      <dgm:prSet presAssocID="{B2D4960A-ABA5-4F06-84E3-3EAD47CB7170}" presName="text_3" presStyleLbl="node1" presStyleIdx="2" presStyleCnt="5">
        <dgm:presLayoutVars>
          <dgm:bulletEnabled val="1"/>
        </dgm:presLayoutVars>
      </dgm:prSet>
      <dgm:spPr/>
    </dgm:pt>
    <dgm:pt modelId="{B61FB800-5D8F-4847-829A-8803232E0504}" type="pres">
      <dgm:prSet presAssocID="{B2D4960A-ABA5-4F06-84E3-3EAD47CB7170}" presName="accent_3" presStyleCnt="0"/>
      <dgm:spPr/>
    </dgm:pt>
    <dgm:pt modelId="{CE8159AD-AF74-4568-B838-46463D8BAC3E}" type="pres">
      <dgm:prSet presAssocID="{B2D4960A-ABA5-4F06-84E3-3EAD47CB7170}" presName="accentRepeatNode" presStyleLbl="solidFgAcc1" presStyleIdx="2" presStyleCnt="5"/>
      <dgm:spPr/>
    </dgm:pt>
    <dgm:pt modelId="{8635D3DE-1D04-455A-A805-5CAB7ADC9F8D}" type="pres">
      <dgm:prSet presAssocID="{CEB403A0-5C2F-4CF6-8797-CECF8E635BB8}" presName="text_4" presStyleLbl="node1" presStyleIdx="3" presStyleCnt="5">
        <dgm:presLayoutVars>
          <dgm:bulletEnabled val="1"/>
        </dgm:presLayoutVars>
      </dgm:prSet>
      <dgm:spPr/>
    </dgm:pt>
    <dgm:pt modelId="{CE4E8ADF-D745-45DA-863C-CD053AE2B71F}" type="pres">
      <dgm:prSet presAssocID="{CEB403A0-5C2F-4CF6-8797-CECF8E635BB8}" presName="accent_4" presStyleCnt="0"/>
      <dgm:spPr/>
    </dgm:pt>
    <dgm:pt modelId="{066FCD57-D286-4543-BB65-25AB0720CD32}" type="pres">
      <dgm:prSet presAssocID="{CEB403A0-5C2F-4CF6-8797-CECF8E635BB8}" presName="accentRepeatNode" presStyleLbl="solidFgAcc1" presStyleIdx="3" presStyleCnt="5"/>
      <dgm:spPr/>
    </dgm:pt>
    <dgm:pt modelId="{A7D02724-ADBC-42D8-83C0-E6CF5F4BD29C}" type="pres">
      <dgm:prSet presAssocID="{AFBABE8A-1BD3-4E94-9E9C-A207CEF2CEC9}" presName="text_5" presStyleLbl="node1" presStyleIdx="4" presStyleCnt="5">
        <dgm:presLayoutVars>
          <dgm:bulletEnabled val="1"/>
        </dgm:presLayoutVars>
      </dgm:prSet>
      <dgm:spPr/>
    </dgm:pt>
    <dgm:pt modelId="{17BA068E-6217-419C-9461-F9C23F2E52A4}" type="pres">
      <dgm:prSet presAssocID="{AFBABE8A-1BD3-4E94-9E9C-A207CEF2CEC9}" presName="accent_5" presStyleCnt="0"/>
      <dgm:spPr/>
    </dgm:pt>
    <dgm:pt modelId="{EAA5461F-025E-4364-8887-CABB132E4E98}" type="pres">
      <dgm:prSet presAssocID="{AFBABE8A-1BD3-4E94-9E9C-A207CEF2CEC9}" presName="accentRepeatNode" presStyleLbl="solidFgAcc1" presStyleIdx="4" presStyleCnt="5"/>
      <dgm:spPr/>
    </dgm:pt>
  </dgm:ptLst>
  <dgm:cxnLst>
    <dgm:cxn modelId="{43D90207-2977-42FA-9AF1-84325A78AFB8}" srcId="{1A449735-8619-48FD-B51C-6EC78741B91D}" destId="{CEB403A0-5C2F-4CF6-8797-CECF8E635BB8}" srcOrd="3" destOrd="0" parTransId="{9B72135D-6D57-4CE3-816B-B911BE509BE4}" sibTransId="{984C7CCD-D6FD-4FB8-8A84-6D765F32D0C2}"/>
    <dgm:cxn modelId="{DA4C071A-7D57-4A71-B69C-A54F2A9410FE}" type="presOf" srcId="{949C3D4F-7BCF-4007-B3AA-F92D92406ACF}" destId="{C28FCD29-5084-4F72-95B9-E848C5708B20}" srcOrd="0" destOrd="1" presId="urn:microsoft.com/office/officeart/2008/layout/VerticalCurvedList"/>
    <dgm:cxn modelId="{B35E9C1C-1AFF-4B46-9E6B-896B1CC57D56}" type="presOf" srcId="{AFBABE8A-1BD3-4E94-9E9C-A207CEF2CEC9}" destId="{A7D02724-ADBC-42D8-83C0-E6CF5F4BD29C}" srcOrd="0" destOrd="0" presId="urn:microsoft.com/office/officeart/2008/layout/VerticalCurvedList"/>
    <dgm:cxn modelId="{FD232D36-0D4A-4236-98CA-6698D698C72C}" type="presOf" srcId="{CEB403A0-5C2F-4CF6-8797-CECF8E635BB8}" destId="{8635D3DE-1D04-455A-A805-5CAB7ADC9F8D}" srcOrd="0" destOrd="0" presId="urn:microsoft.com/office/officeart/2008/layout/VerticalCurvedList"/>
    <dgm:cxn modelId="{C1D26A5E-B584-469C-B338-C04F724CC710}" srcId="{1A449735-8619-48FD-B51C-6EC78741B91D}" destId="{1AD9FA55-EF8F-4119-8616-BB696C1D4CE4}" srcOrd="1" destOrd="0" parTransId="{8BAE434F-613F-46DA-BB0F-71EDD805A0AC}" sibTransId="{DDD7C6D2-9ADF-4C4F-8AE7-73237DE576F9}"/>
    <dgm:cxn modelId="{0A9C226C-9E0A-484C-B168-F854C1104849}" srcId="{1A449735-8619-48FD-B51C-6EC78741B91D}" destId="{BA82269E-5B5C-4B4D-B2A3-C6DA07D301EB}" srcOrd="0" destOrd="0" parTransId="{4963D50F-18D1-4D4C-89CC-5B8EE3977634}" sibTransId="{6D7D2E9B-C1A2-4C20-990A-E7CDD81D21A3}"/>
    <dgm:cxn modelId="{2B2CB58F-3ABD-454F-A44D-E3CC5B738D10}" type="presOf" srcId="{B2D4960A-ABA5-4F06-84E3-3EAD47CB7170}" destId="{24A59A5D-139A-494C-BBC8-3DFB654E69C6}" srcOrd="0" destOrd="0" presId="urn:microsoft.com/office/officeart/2008/layout/VerticalCurvedList"/>
    <dgm:cxn modelId="{D8D10C96-8528-42D3-8D5F-CACEAFEABA38}" srcId="{BA82269E-5B5C-4B4D-B2A3-C6DA07D301EB}" destId="{949C3D4F-7BCF-4007-B3AA-F92D92406ACF}" srcOrd="0" destOrd="0" parTransId="{5F03017C-701D-4893-8536-A184DC11B797}" sibTransId="{34D6EE1D-978A-431C-8C22-7A0B45CF27AA}"/>
    <dgm:cxn modelId="{B3BB3BC0-D9B6-4921-B1D2-D672E41495F4}" srcId="{1A449735-8619-48FD-B51C-6EC78741B91D}" destId="{B2D4960A-ABA5-4F06-84E3-3EAD47CB7170}" srcOrd="2" destOrd="0" parTransId="{577BD5E3-E7FA-4B76-991D-E7C4709D87B0}" sibTransId="{F7253A23-8368-4922-94B6-6B57876534F8}"/>
    <dgm:cxn modelId="{753A20D4-0807-46AC-BE36-E4259F127943}" type="presOf" srcId="{1AD9FA55-EF8F-4119-8616-BB696C1D4CE4}" destId="{671C4BCD-F851-4081-B4E9-D9FED4F10074}" srcOrd="0" destOrd="0" presId="urn:microsoft.com/office/officeart/2008/layout/VerticalCurvedList"/>
    <dgm:cxn modelId="{AF4EDBD5-96A4-4B33-83C9-D0E34A5C1B6B}" type="presOf" srcId="{1A449735-8619-48FD-B51C-6EC78741B91D}" destId="{5A0BF907-B5B3-4E42-A750-A9B124C9DBCB}" srcOrd="0" destOrd="0" presId="urn:microsoft.com/office/officeart/2008/layout/VerticalCurvedList"/>
    <dgm:cxn modelId="{BCB508E3-B47F-43C8-BD1B-19AE9B121BCC}" type="presOf" srcId="{34D6EE1D-978A-431C-8C22-7A0B45CF27AA}" destId="{94B57334-C536-45E5-AE1F-55A73C7E5A57}" srcOrd="0" destOrd="0" presId="urn:microsoft.com/office/officeart/2008/layout/VerticalCurvedList"/>
    <dgm:cxn modelId="{72541BE9-D130-416F-BB9D-A21E07674F1C}" type="presOf" srcId="{BA82269E-5B5C-4B4D-B2A3-C6DA07D301EB}" destId="{C28FCD29-5084-4F72-95B9-E848C5708B20}" srcOrd="0" destOrd="0" presId="urn:microsoft.com/office/officeart/2008/layout/VerticalCurvedList"/>
    <dgm:cxn modelId="{940A4BFE-D1E9-4683-AA22-9F86F0170909}" srcId="{1A449735-8619-48FD-B51C-6EC78741B91D}" destId="{AFBABE8A-1BD3-4E94-9E9C-A207CEF2CEC9}" srcOrd="4" destOrd="0" parTransId="{7E3C4F79-6F05-4893-A51D-B9645F72E84E}" sibTransId="{AB99D98B-3DE3-4AB8-B4D0-03BF88BB4581}"/>
    <dgm:cxn modelId="{6F8073B8-80FB-4EB2-B8C2-592F286E9703}" type="presParOf" srcId="{5A0BF907-B5B3-4E42-A750-A9B124C9DBCB}" destId="{4D0DE35F-A78C-4A02-860B-FBA8334D71CF}" srcOrd="0" destOrd="0" presId="urn:microsoft.com/office/officeart/2008/layout/VerticalCurvedList"/>
    <dgm:cxn modelId="{B688DC32-1188-4331-B3A9-F2AD907E50CE}" type="presParOf" srcId="{4D0DE35F-A78C-4A02-860B-FBA8334D71CF}" destId="{CE37F39C-7DF8-4A96-89A9-78A9C5B744EA}" srcOrd="0" destOrd="0" presId="urn:microsoft.com/office/officeart/2008/layout/VerticalCurvedList"/>
    <dgm:cxn modelId="{6A3DEA4C-4AB8-4305-8C13-86ECEEB50EFE}" type="presParOf" srcId="{CE37F39C-7DF8-4A96-89A9-78A9C5B744EA}" destId="{45A9BDDE-87F9-4819-9BE5-D193414F94BA}" srcOrd="0" destOrd="0" presId="urn:microsoft.com/office/officeart/2008/layout/VerticalCurvedList"/>
    <dgm:cxn modelId="{2B90719E-1F27-4E58-A409-EA45E08C9542}" type="presParOf" srcId="{CE37F39C-7DF8-4A96-89A9-78A9C5B744EA}" destId="{94B57334-C536-45E5-AE1F-55A73C7E5A57}" srcOrd="1" destOrd="0" presId="urn:microsoft.com/office/officeart/2008/layout/VerticalCurvedList"/>
    <dgm:cxn modelId="{C5E2000F-ED37-40D1-A3F6-8386935CBD7A}" type="presParOf" srcId="{CE37F39C-7DF8-4A96-89A9-78A9C5B744EA}" destId="{7BD435B0-A261-4565-8FCD-C0848802AD37}" srcOrd="2" destOrd="0" presId="urn:microsoft.com/office/officeart/2008/layout/VerticalCurvedList"/>
    <dgm:cxn modelId="{9624CD71-DC02-4DCB-B5FE-75B59BB02707}" type="presParOf" srcId="{CE37F39C-7DF8-4A96-89A9-78A9C5B744EA}" destId="{BBFB325E-E355-4D1E-8687-6E5685DF80E5}" srcOrd="3" destOrd="0" presId="urn:microsoft.com/office/officeart/2008/layout/VerticalCurvedList"/>
    <dgm:cxn modelId="{103800A5-6F98-424C-98B8-6FBFE2C6D94B}" type="presParOf" srcId="{4D0DE35F-A78C-4A02-860B-FBA8334D71CF}" destId="{C28FCD29-5084-4F72-95B9-E848C5708B20}" srcOrd="1" destOrd="0" presId="urn:microsoft.com/office/officeart/2008/layout/VerticalCurvedList"/>
    <dgm:cxn modelId="{176A611E-0672-4654-8B4F-7352EF08420E}" type="presParOf" srcId="{4D0DE35F-A78C-4A02-860B-FBA8334D71CF}" destId="{6B7F126E-1465-4880-88D8-C10EA83A9700}" srcOrd="2" destOrd="0" presId="urn:microsoft.com/office/officeart/2008/layout/VerticalCurvedList"/>
    <dgm:cxn modelId="{13A45EE3-C327-4642-8CC4-F540BEA513B3}" type="presParOf" srcId="{6B7F126E-1465-4880-88D8-C10EA83A9700}" destId="{F1B0F1AB-CD98-49E1-9047-3C7B3807D96A}" srcOrd="0" destOrd="0" presId="urn:microsoft.com/office/officeart/2008/layout/VerticalCurvedList"/>
    <dgm:cxn modelId="{641037AE-A0B8-44CE-A31C-5D74E4FFF269}" type="presParOf" srcId="{4D0DE35F-A78C-4A02-860B-FBA8334D71CF}" destId="{671C4BCD-F851-4081-B4E9-D9FED4F10074}" srcOrd="3" destOrd="0" presId="urn:microsoft.com/office/officeart/2008/layout/VerticalCurvedList"/>
    <dgm:cxn modelId="{C48055FC-D70A-41CB-B157-2DEC53A75077}" type="presParOf" srcId="{4D0DE35F-A78C-4A02-860B-FBA8334D71CF}" destId="{7F1AC7CD-AFD6-444C-A974-26F3C664192E}" srcOrd="4" destOrd="0" presId="urn:microsoft.com/office/officeart/2008/layout/VerticalCurvedList"/>
    <dgm:cxn modelId="{208469B7-E95D-4029-860A-091EE3A0CB40}" type="presParOf" srcId="{7F1AC7CD-AFD6-444C-A974-26F3C664192E}" destId="{F231FB4D-DCC8-4875-AF78-142B0094722F}" srcOrd="0" destOrd="0" presId="urn:microsoft.com/office/officeart/2008/layout/VerticalCurvedList"/>
    <dgm:cxn modelId="{064DC0E2-4277-47B2-AC40-469EF4D78660}" type="presParOf" srcId="{4D0DE35F-A78C-4A02-860B-FBA8334D71CF}" destId="{24A59A5D-139A-494C-BBC8-3DFB654E69C6}" srcOrd="5" destOrd="0" presId="urn:microsoft.com/office/officeart/2008/layout/VerticalCurvedList"/>
    <dgm:cxn modelId="{C7F88416-792F-4E65-89A7-FB98069E6298}" type="presParOf" srcId="{4D0DE35F-A78C-4A02-860B-FBA8334D71CF}" destId="{B61FB800-5D8F-4847-829A-8803232E0504}" srcOrd="6" destOrd="0" presId="urn:microsoft.com/office/officeart/2008/layout/VerticalCurvedList"/>
    <dgm:cxn modelId="{BCD4FB00-638C-4668-A0EC-757FAE9B36E0}" type="presParOf" srcId="{B61FB800-5D8F-4847-829A-8803232E0504}" destId="{CE8159AD-AF74-4568-B838-46463D8BAC3E}" srcOrd="0" destOrd="0" presId="urn:microsoft.com/office/officeart/2008/layout/VerticalCurvedList"/>
    <dgm:cxn modelId="{88E01706-775D-4B4F-84FB-62FF34F32291}" type="presParOf" srcId="{4D0DE35F-A78C-4A02-860B-FBA8334D71CF}" destId="{8635D3DE-1D04-455A-A805-5CAB7ADC9F8D}" srcOrd="7" destOrd="0" presId="urn:microsoft.com/office/officeart/2008/layout/VerticalCurvedList"/>
    <dgm:cxn modelId="{42E89516-14C4-4971-88CA-63F39FBA54EA}" type="presParOf" srcId="{4D0DE35F-A78C-4A02-860B-FBA8334D71CF}" destId="{CE4E8ADF-D745-45DA-863C-CD053AE2B71F}" srcOrd="8" destOrd="0" presId="urn:microsoft.com/office/officeart/2008/layout/VerticalCurvedList"/>
    <dgm:cxn modelId="{7A87719A-C9DF-46E1-AEAC-F0189737460A}" type="presParOf" srcId="{CE4E8ADF-D745-45DA-863C-CD053AE2B71F}" destId="{066FCD57-D286-4543-BB65-25AB0720CD32}" srcOrd="0" destOrd="0" presId="urn:microsoft.com/office/officeart/2008/layout/VerticalCurvedList"/>
    <dgm:cxn modelId="{69210B52-8C9B-446F-B87A-E0700BBD7C5E}" type="presParOf" srcId="{4D0DE35F-A78C-4A02-860B-FBA8334D71CF}" destId="{A7D02724-ADBC-42D8-83C0-E6CF5F4BD29C}" srcOrd="9" destOrd="0" presId="urn:microsoft.com/office/officeart/2008/layout/VerticalCurvedList"/>
    <dgm:cxn modelId="{96140423-74C3-465A-B51D-C1A47B67FEC2}" type="presParOf" srcId="{4D0DE35F-A78C-4A02-860B-FBA8334D71CF}" destId="{17BA068E-6217-419C-9461-F9C23F2E52A4}" srcOrd="10" destOrd="0" presId="urn:microsoft.com/office/officeart/2008/layout/VerticalCurvedList"/>
    <dgm:cxn modelId="{8602D001-81C0-41AC-863E-7D161B7F27A7}" type="presParOf" srcId="{17BA068E-6217-419C-9461-F9C23F2E52A4}" destId="{EAA5461F-025E-4364-8887-CABB132E4E98}"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B57334-C536-45E5-AE1F-55A73C7E5A57}">
      <dsp:nvSpPr>
        <dsp:cNvPr id="0" name=""/>
        <dsp:cNvSpPr/>
      </dsp:nvSpPr>
      <dsp:spPr>
        <a:xfrm>
          <a:off x="-5559224" y="-851096"/>
          <a:ext cx="6619034" cy="6619034"/>
        </a:xfrm>
        <a:prstGeom prst="blockArc">
          <a:avLst>
            <a:gd name="adj1" fmla="val 18900000"/>
            <a:gd name="adj2" fmla="val 2700000"/>
            <a:gd name="adj3" fmla="val 326"/>
          </a:avLst>
        </a:prstGeom>
        <a:noFill/>
        <a:ln w="15875" cap="rnd"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8FCD29-5084-4F72-95B9-E848C5708B20}">
      <dsp:nvSpPr>
        <dsp:cNvPr id="0" name=""/>
        <dsp:cNvSpPr/>
      </dsp:nvSpPr>
      <dsp:spPr>
        <a:xfrm>
          <a:off x="463345" y="307204"/>
          <a:ext cx="7551480" cy="614801"/>
        </a:xfrm>
        <a:prstGeom prst="rect">
          <a:avLst/>
        </a:prstGeom>
        <a:solidFill>
          <a:schemeClr val="dk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87999" tIns="91440" rIns="91440" bIns="91440" numCol="1" spcCol="1270" anchor="t" anchorCtr="0">
          <a:noAutofit/>
        </a:bodyPr>
        <a:lstStyle/>
        <a:p>
          <a:pPr marL="0" lvl="0" indent="0" algn="l" defTabSz="1600200">
            <a:lnSpc>
              <a:spcPct val="90000"/>
            </a:lnSpc>
            <a:spcBef>
              <a:spcPct val="0"/>
            </a:spcBef>
            <a:spcAft>
              <a:spcPct val="35000"/>
            </a:spcAft>
            <a:buNone/>
          </a:pPr>
          <a:r>
            <a:rPr lang="en-US" sz="3600" kern="1200" dirty="0" err="1">
              <a:solidFill>
                <a:schemeClr val="bg1"/>
              </a:solidFill>
              <a:latin typeface="Arial" panose="020B0604020202020204" pitchFamily="34" charset="0"/>
              <a:cs typeface="Arial" panose="020B0604020202020204" pitchFamily="34" charset="0"/>
            </a:rPr>
            <a:t>Thực</a:t>
          </a:r>
          <a:r>
            <a:rPr lang="en-US" sz="3600" kern="1200" dirty="0">
              <a:solidFill>
                <a:schemeClr val="bg1"/>
              </a:solidFill>
              <a:latin typeface="Arial" panose="020B0604020202020204" pitchFamily="34" charset="0"/>
              <a:cs typeface="Arial" panose="020B0604020202020204" pitchFamily="34" charset="0"/>
            </a:rPr>
            <a:t> </a:t>
          </a:r>
          <a:r>
            <a:rPr lang="en-US" sz="3600" kern="1200" dirty="0" err="1">
              <a:solidFill>
                <a:schemeClr val="bg1"/>
              </a:solidFill>
              <a:latin typeface="Arial" panose="020B0604020202020204" pitchFamily="34" charset="0"/>
              <a:cs typeface="Arial" panose="020B0604020202020204" pitchFamily="34" charset="0"/>
            </a:rPr>
            <a:t>trạng</a:t>
          </a:r>
          <a:r>
            <a:rPr lang="en-US" sz="3600" kern="1200" dirty="0">
              <a:solidFill>
                <a:schemeClr val="bg1"/>
              </a:solidFill>
              <a:latin typeface="Arial" panose="020B0604020202020204" pitchFamily="34" charset="0"/>
              <a:cs typeface="Arial" panose="020B0604020202020204" pitchFamily="34" charset="0"/>
            </a:rPr>
            <a:t>, </a:t>
          </a:r>
          <a:r>
            <a:rPr lang="en-US" sz="3600" kern="1200" dirty="0" err="1">
              <a:solidFill>
                <a:schemeClr val="bg1"/>
              </a:solidFill>
              <a:latin typeface="Arial" panose="020B0604020202020204" pitchFamily="34" charset="0"/>
              <a:cs typeface="Arial" panose="020B0604020202020204" pitchFamily="34" charset="0"/>
            </a:rPr>
            <a:t>Mục</a:t>
          </a:r>
          <a:r>
            <a:rPr lang="en-US" sz="3600" kern="1200" dirty="0">
              <a:solidFill>
                <a:schemeClr val="bg1"/>
              </a:solidFill>
              <a:latin typeface="Arial" panose="020B0604020202020204" pitchFamily="34" charset="0"/>
              <a:cs typeface="Arial" panose="020B0604020202020204" pitchFamily="34" charset="0"/>
            </a:rPr>
            <a:t> </a:t>
          </a:r>
          <a:r>
            <a:rPr lang="en-US" sz="3600" kern="1200" dirty="0" err="1">
              <a:solidFill>
                <a:schemeClr val="bg1"/>
              </a:solidFill>
              <a:latin typeface="Arial" panose="020B0604020202020204" pitchFamily="34" charset="0"/>
              <a:cs typeface="Arial" panose="020B0604020202020204" pitchFamily="34" charset="0"/>
            </a:rPr>
            <a:t>tiêu</a:t>
          </a:r>
          <a:r>
            <a:rPr lang="en-US" sz="3600" kern="1200" dirty="0">
              <a:solidFill>
                <a:schemeClr val="bg1"/>
              </a:solidFill>
              <a:latin typeface="Arial" panose="020B0604020202020204" pitchFamily="34" charset="0"/>
              <a:cs typeface="Arial" panose="020B0604020202020204" pitchFamily="34" charset="0"/>
            </a:rPr>
            <a:t>, </a:t>
          </a:r>
          <a:r>
            <a:rPr lang="en-US" sz="3600" kern="1200" dirty="0" err="1">
              <a:solidFill>
                <a:schemeClr val="bg1"/>
              </a:solidFill>
              <a:latin typeface="Arial" panose="020B0604020202020204" pitchFamily="34" charset="0"/>
              <a:cs typeface="Arial" panose="020B0604020202020204" pitchFamily="34" charset="0"/>
            </a:rPr>
            <a:t>PPTH,Node</a:t>
          </a:r>
          <a:endParaRPr lang="en-US" sz="3600" kern="1200" dirty="0">
            <a:solidFill>
              <a:schemeClr val="bg1"/>
            </a:solidFill>
            <a:latin typeface="Arial" panose="020B0604020202020204" pitchFamily="34" charset="0"/>
            <a:cs typeface="Arial" panose="020B0604020202020204" pitchFamily="34" charset="0"/>
          </a:endParaRPr>
        </a:p>
        <a:p>
          <a:pPr marL="285750" lvl="1" indent="-285750" algn="l" defTabSz="1600200">
            <a:lnSpc>
              <a:spcPct val="90000"/>
            </a:lnSpc>
            <a:spcBef>
              <a:spcPct val="0"/>
            </a:spcBef>
            <a:spcAft>
              <a:spcPct val="15000"/>
            </a:spcAft>
            <a:buChar char="•"/>
          </a:pPr>
          <a:endParaRPr lang="en-US" sz="3600" kern="1200" dirty="0">
            <a:solidFill>
              <a:schemeClr val="bg1"/>
            </a:solidFill>
            <a:latin typeface="Arial" panose="020B0604020202020204" pitchFamily="34" charset="0"/>
            <a:cs typeface="Arial" panose="020B0604020202020204" pitchFamily="34" charset="0"/>
          </a:endParaRPr>
        </a:p>
      </dsp:txBody>
      <dsp:txXfrm>
        <a:off x="463345" y="307204"/>
        <a:ext cx="7551480" cy="614801"/>
      </dsp:txXfrm>
    </dsp:sp>
    <dsp:sp modelId="{F1B0F1AB-CD98-49E1-9047-3C7B3807D96A}">
      <dsp:nvSpPr>
        <dsp:cNvPr id="0" name=""/>
        <dsp:cNvSpPr/>
      </dsp:nvSpPr>
      <dsp:spPr>
        <a:xfrm>
          <a:off x="79094" y="230354"/>
          <a:ext cx="768502" cy="768502"/>
        </a:xfrm>
        <a:prstGeom prst="ellipse">
          <a:avLst/>
        </a:prstGeom>
        <a:solidFill>
          <a:schemeClr val="lt2">
            <a:hueOff val="0"/>
            <a:satOff val="0"/>
            <a:lumOff val="0"/>
            <a:alphaOff val="0"/>
          </a:schemeClr>
        </a:solidFill>
        <a:ln w="9525" cap="rnd"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671C4BCD-F851-4081-B4E9-D9FED4F10074}">
      <dsp:nvSpPr>
        <dsp:cNvPr id="0" name=""/>
        <dsp:cNvSpPr/>
      </dsp:nvSpPr>
      <dsp:spPr>
        <a:xfrm>
          <a:off x="903894" y="1229111"/>
          <a:ext cx="7110931" cy="614801"/>
        </a:xfrm>
        <a:prstGeom prst="rect">
          <a:avLst/>
        </a:prstGeom>
        <a:solidFill>
          <a:schemeClr val="dk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879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kern="1200" baseline="0" dirty="0">
              <a:solidFill>
                <a:schemeClr val="bg1"/>
              </a:solidFill>
              <a:latin typeface="Arial" panose="020B0604020202020204" pitchFamily="34" charset="0"/>
              <a:cs typeface="Arial" panose="020B0604020202020204" pitchFamily="34" charset="0"/>
            </a:rPr>
            <a:t>Server</a:t>
          </a:r>
        </a:p>
      </dsp:txBody>
      <dsp:txXfrm>
        <a:off x="903894" y="1229111"/>
        <a:ext cx="7110931" cy="614801"/>
      </dsp:txXfrm>
    </dsp:sp>
    <dsp:sp modelId="{F231FB4D-DCC8-4875-AF78-142B0094722F}">
      <dsp:nvSpPr>
        <dsp:cNvPr id="0" name=""/>
        <dsp:cNvSpPr/>
      </dsp:nvSpPr>
      <dsp:spPr>
        <a:xfrm>
          <a:off x="519643" y="1152261"/>
          <a:ext cx="768502" cy="768502"/>
        </a:xfrm>
        <a:prstGeom prst="ellipse">
          <a:avLst/>
        </a:prstGeom>
        <a:solidFill>
          <a:schemeClr val="lt2">
            <a:hueOff val="0"/>
            <a:satOff val="0"/>
            <a:lumOff val="0"/>
            <a:alphaOff val="0"/>
          </a:schemeClr>
        </a:solidFill>
        <a:ln w="9525" cap="rnd"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24A59A5D-139A-494C-BBC8-3DFB654E69C6}">
      <dsp:nvSpPr>
        <dsp:cNvPr id="0" name=""/>
        <dsp:cNvSpPr/>
      </dsp:nvSpPr>
      <dsp:spPr>
        <a:xfrm>
          <a:off x="1039107" y="2151019"/>
          <a:ext cx="6975718" cy="614801"/>
        </a:xfrm>
        <a:prstGeom prst="rect">
          <a:avLst/>
        </a:prstGeom>
        <a:solidFill>
          <a:schemeClr val="dk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879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kern="1200" dirty="0">
              <a:solidFill>
                <a:schemeClr val="bg1"/>
              </a:solidFill>
              <a:latin typeface="Arial" panose="020B0604020202020204" pitchFamily="34" charset="0"/>
              <a:cs typeface="Arial" panose="020B0604020202020204" pitchFamily="34" charset="0"/>
            </a:rPr>
            <a:t>Database</a:t>
          </a:r>
        </a:p>
      </dsp:txBody>
      <dsp:txXfrm>
        <a:off x="1039107" y="2151019"/>
        <a:ext cx="6975718" cy="614801"/>
      </dsp:txXfrm>
    </dsp:sp>
    <dsp:sp modelId="{CE8159AD-AF74-4568-B838-46463D8BAC3E}">
      <dsp:nvSpPr>
        <dsp:cNvPr id="0" name=""/>
        <dsp:cNvSpPr/>
      </dsp:nvSpPr>
      <dsp:spPr>
        <a:xfrm>
          <a:off x="654856" y="2074169"/>
          <a:ext cx="768502" cy="768502"/>
        </a:xfrm>
        <a:prstGeom prst="ellipse">
          <a:avLst/>
        </a:prstGeom>
        <a:solidFill>
          <a:schemeClr val="lt2">
            <a:hueOff val="0"/>
            <a:satOff val="0"/>
            <a:lumOff val="0"/>
            <a:alphaOff val="0"/>
          </a:schemeClr>
        </a:solidFill>
        <a:ln w="9525" cap="rnd"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635D3DE-1D04-455A-A805-5CAB7ADC9F8D}">
      <dsp:nvSpPr>
        <dsp:cNvPr id="0" name=""/>
        <dsp:cNvSpPr/>
      </dsp:nvSpPr>
      <dsp:spPr>
        <a:xfrm>
          <a:off x="903894" y="3072927"/>
          <a:ext cx="7110931" cy="614801"/>
        </a:xfrm>
        <a:prstGeom prst="rect">
          <a:avLst/>
        </a:prstGeom>
        <a:solidFill>
          <a:schemeClr val="dk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879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kern="1200">
              <a:solidFill>
                <a:schemeClr val="bg1"/>
              </a:solidFill>
              <a:latin typeface="Arial" panose="020B0604020202020204" pitchFamily="34" charset="0"/>
              <a:cs typeface="Arial" panose="020B0604020202020204" pitchFamily="34" charset="0"/>
            </a:rPr>
            <a:t>Giao diện người dung (UI)</a:t>
          </a:r>
          <a:endParaRPr lang="en-US" sz="3300" kern="1200" dirty="0">
            <a:solidFill>
              <a:schemeClr val="bg1"/>
            </a:solidFill>
            <a:latin typeface="Arial" panose="020B0604020202020204" pitchFamily="34" charset="0"/>
            <a:cs typeface="Arial" panose="020B0604020202020204" pitchFamily="34" charset="0"/>
          </a:endParaRPr>
        </a:p>
      </dsp:txBody>
      <dsp:txXfrm>
        <a:off x="903894" y="3072927"/>
        <a:ext cx="7110931" cy="614801"/>
      </dsp:txXfrm>
    </dsp:sp>
    <dsp:sp modelId="{066FCD57-D286-4543-BB65-25AB0720CD32}">
      <dsp:nvSpPr>
        <dsp:cNvPr id="0" name=""/>
        <dsp:cNvSpPr/>
      </dsp:nvSpPr>
      <dsp:spPr>
        <a:xfrm>
          <a:off x="519643" y="2996077"/>
          <a:ext cx="768502" cy="768502"/>
        </a:xfrm>
        <a:prstGeom prst="ellipse">
          <a:avLst/>
        </a:prstGeom>
        <a:solidFill>
          <a:schemeClr val="lt2">
            <a:hueOff val="0"/>
            <a:satOff val="0"/>
            <a:lumOff val="0"/>
            <a:alphaOff val="0"/>
          </a:schemeClr>
        </a:solidFill>
        <a:ln w="9525" cap="rnd"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7D02724-ADBC-42D8-83C0-E6CF5F4BD29C}">
      <dsp:nvSpPr>
        <dsp:cNvPr id="0" name=""/>
        <dsp:cNvSpPr/>
      </dsp:nvSpPr>
      <dsp:spPr>
        <a:xfrm>
          <a:off x="463345" y="3994834"/>
          <a:ext cx="7551480" cy="614801"/>
        </a:xfrm>
        <a:prstGeom prst="rect">
          <a:avLst/>
        </a:prstGeom>
        <a:solidFill>
          <a:schemeClr val="dk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87999" tIns="83820" rIns="83820" bIns="83820" numCol="1" spcCol="1270" anchor="ctr" anchorCtr="0">
          <a:noAutofit/>
        </a:bodyPr>
        <a:lstStyle/>
        <a:p>
          <a:pPr marL="0" lvl="0" indent="0" algn="l" defTabSz="1466850">
            <a:lnSpc>
              <a:spcPct val="90000"/>
            </a:lnSpc>
            <a:spcBef>
              <a:spcPct val="0"/>
            </a:spcBef>
            <a:spcAft>
              <a:spcPct val="35000"/>
            </a:spcAft>
            <a:buNone/>
          </a:pPr>
          <a:r>
            <a:rPr lang="en-US" sz="3300" kern="1200" dirty="0" err="1">
              <a:solidFill>
                <a:schemeClr val="bg1"/>
              </a:solidFill>
              <a:latin typeface="Arial" panose="020B0604020202020204" pitchFamily="34" charset="0"/>
              <a:cs typeface="Arial" panose="020B0604020202020204" pitchFamily="34" charset="0"/>
            </a:rPr>
            <a:t>Kết</a:t>
          </a:r>
          <a:r>
            <a:rPr lang="en-US" sz="3300" kern="1200" dirty="0">
              <a:solidFill>
                <a:schemeClr val="bg1"/>
              </a:solidFill>
              <a:latin typeface="Arial" panose="020B0604020202020204" pitchFamily="34" charset="0"/>
              <a:cs typeface="Arial" panose="020B0604020202020204" pitchFamily="34" charset="0"/>
            </a:rPr>
            <a:t> </a:t>
          </a:r>
          <a:r>
            <a:rPr lang="en-US" sz="3300" kern="1200" dirty="0" err="1">
              <a:solidFill>
                <a:schemeClr val="bg1"/>
              </a:solidFill>
              <a:latin typeface="Arial" panose="020B0604020202020204" pitchFamily="34" charset="0"/>
              <a:cs typeface="Arial" panose="020B0604020202020204" pitchFamily="34" charset="0"/>
            </a:rPr>
            <a:t>quả</a:t>
          </a:r>
          <a:r>
            <a:rPr lang="en-US" sz="3300" kern="1200" dirty="0">
              <a:solidFill>
                <a:schemeClr val="bg1"/>
              </a:solidFill>
              <a:latin typeface="Arial" panose="020B0604020202020204" pitchFamily="34" charset="0"/>
              <a:cs typeface="Arial" panose="020B0604020202020204" pitchFamily="34" charset="0"/>
            </a:rPr>
            <a:t>, </a:t>
          </a:r>
          <a:r>
            <a:rPr lang="en-US" sz="3300" kern="1200" dirty="0" err="1">
              <a:solidFill>
                <a:schemeClr val="bg1"/>
              </a:solidFill>
              <a:latin typeface="Arial" panose="020B0604020202020204" pitchFamily="34" charset="0"/>
              <a:cs typeface="Arial" panose="020B0604020202020204" pitchFamily="34" charset="0"/>
            </a:rPr>
            <a:t>Nhận</a:t>
          </a:r>
          <a:r>
            <a:rPr lang="en-US" sz="3300" kern="1200" dirty="0">
              <a:solidFill>
                <a:schemeClr val="bg1"/>
              </a:solidFill>
              <a:latin typeface="Arial" panose="020B0604020202020204" pitchFamily="34" charset="0"/>
              <a:cs typeface="Arial" panose="020B0604020202020204" pitchFamily="34" charset="0"/>
            </a:rPr>
            <a:t> </a:t>
          </a:r>
          <a:r>
            <a:rPr lang="en-US" sz="3300" kern="1200" dirty="0" err="1">
              <a:solidFill>
                <a:schemeClr val="bg1"/>
              </a:solidFill>
              <a:latin typeface="Arial" panose="020B0604020202020204" pitchFamily="34" charset="0"/>
              <a:cs typeface="Arial" panose="020B0604020202020204" pitchFamily="34" charset="0"/>
            </a:rPr>
            <a:t>xét</a:t>
          </a:r>
          <a:endParaRPr lang="en-US" sz="3300" kern="1200" dirty="0">
            <a:solidFill>
              <a:schemeClr val="bg1"/>
            </a:solidFill>
            <a:latin typeface="Arial" panose="020B0604020202020204" pitchFamily="34" charset="0"/>
            <a:cs typeface="Arial" panose="020B0604020202020204" pitchFamily="34" charset="0"/>
          </a:endParaRPr>
        </a:p>
      </dsp:txBody>
      <dsp:txXfrm>
        <a:off x="463345" y="3994834"/>
        <a:ext cx="7551480" cy="614801"/>
      </dsp:txXfrm>
    </dsp:sp>
    <dsp:sp modelId="{EAA5461F-025E-4364-8887-CABB132E4E98}">
      <dsp:nvSpPr>
        <dsp:cNvPr id="0" name=""/>
        <dsp:cNvSpPr/>
      </dsp:nvSpPr>
      <dsp:spPr>
        <a:xfrm>
          <a:off x="79094" y="3917984"/>
          <a:ext cx="768502" cy="768502"/>
        </a:xfrm>
        <a:prstGeom prst="ellipse">
          <a:avLst/>
        </a:prstGeom>
        <a:solidFill>
          <a:schemeClr val="lt2">
            <a:hueOff val="0"/>
            <a:satOff val="0"/>
            <a:lumOff val="0"/>
            <a:alphaOff val="0"/>
          </a:schemeClr>
        </a:solidFill>
        <a:ln w="9525" cap="rnd" cmpd="sng" algn="ctr">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FCAB5C-64CB-49B6-94E8-4DC5C847EFD6}" type="datetimeFigureOut">
              <a:rPr lang="en-US" smtClean="0"/>
              <a:t>12/12/2018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17901-D2D1-495C-AD77-4C4287ABB3DD}" type="slidenum">
              <a:rPr lang="en-US" smtClean="0"/>
              <a:t>‹#›</a:t>
            </a:fld>
            <a:endParaRPr lang="en-US"/>
          </a:p>
        </p:txBody>
      </p:sp>
    </p:spTree>
    <p:extLst>
      <p:ext uri="{BB962C8B-B14F-4D97-AF65-F5344CB8AC3E}">
        <p14:creationId xmlns:p14="http://schemas.microsoft.com/office/powerpoint/2010/main" val="3650495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117901-D2D1-495C-AD77-4C4287ABB3DD}" type="slidenum">
              <a:rPr lang="en-US" smtClean="0"/>
              <a:t>7</a:t>
            </a:fld>
            <a:endParaRPr lang="en-US"/>
          </a:p>
        </p:txBody>
      </p:sp>
    </p:spTree>
    <p:extLst>
      <p:ext uri="{BB962C8B-B14F-4D97-AF65-F5344CB8AC3E}">
        <p14:creationId xmlns:p14="http://schemas.microsoft.com/office/powerpoint/2010/main" val="1842255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sz="1200">
                <a:latin typeface="+mn-lt"/>
                <a:cs typeface="Arial" panose="020B0604020202020204" pitchFamily="34" charset="0"/>
              </a:rPr>
              <a:t>(điều này rất thích hợp để làm big data). </a:t>
            </a:r>
            <a:endParaRPr lang="en-US" sz="1200">
              <a:latin typeface="Arial" panose="020B0604020202020204" pitchFamily="34" charset="0"/>
              <a:cs typeface="Arial" panose="020B0604020202020204" pitchFamily="34" charset="0"/>
            </a:endParaRPr>
          </a:p>
          <a:p>
            <a:endParaRPr lang="en-US"/>
          </a:p>
        </p:txBody>
      </p:sp>
      <p:sp>
        <p:nvSpPr>
          <p:cNvPr id="4" name="Slide Number Placeholder 3"/>
          <p:cNvSpPr>
            <a:spLocks noGrp="1"/>
          </p:cNvSpPr>
          <p:nvPr>
            <p:ph type="sldNum" sz="quarter" idx="5"/>
          </p:nvPr>
        </p:nvSpPr>
        <p:spPr/>
        <p:txBody>
          <a:bodyPr/>
          <a:lstStyle/>
          <a:p>
            <a:fld id="{C4117901-D2D1-495C-AD77-4C4287ABB3DD}" type="slidenum">
              <a:rPr lang="en-US" smtClean="0"/>
              <a:t>25</a:t>
            </a:fld>
            <a:endParaRPr lang="en-US"/>
          </a:p>
        </p:txBody>
      </p:sp>
    </p:spTree>
    <p:extLst>
      <p:ext uri="{BB962C8B-B14F-4D97-AF65-F5344CB8AC3E}">
        <p14:creationId xmlns:p14="http://schemas.microsoft.com/office/powerpoint/2010/main" val="82541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vi-VN" sz="1200">
                <a:latin typeface="+mn-lt"/>
                <a:cs typeface="Arial" panose="020B0604020202020204" pitchFamily="34" charset="0"/>
              </a:rPr>
              <a:t>Schema linh hoạt: Do MongoDB sử dụng lưu trữ dữ liệu dưới dạng Document JSON nên mỗi một collection sẽ các các kích cỡ và các document khác nhau.</a:t>
            </a:r>
          </a:p>
          <a:p>
            <a:pPr marL="342900" indent="-342900">
              <a:buFont typeface="Arial" panose="020B0604020202020204" pitchFamily="34" charset="0"/>
              <a:buChar char="•"/>
            </a:pPr>
            <a:r>
              <a:rPr lang="vi-VN" sz="1200">
                <a:latin typeface="+mn-lt"/>
                <a:cs typeface="Arial" panose="020B0604020202020204" pitchFamily="34" charset="0"/>
              </a:rPr>
              <a:t>Cấu trúc đối tượng rõ ràng: Tuy rằng cấu trúc của dữ liệu là linh hoạt nhưng đối tượng của nó được xác định rất rõ ràng.</a:t>
            </a:r>
          </a:p>
          <a:p>
            <a:pPr marL="342900" indent="-342900">
              <a:buFont typeface="Arial" panose="020B0604020202020204" pitchFamily="34" charset="0"/>
              <a:buChar char="•"/>
            </a:pPr>
            <a:r>
              <a:rPr lang="vi-VN" sz="1200">
                <a:latin typeface="+mn-lt"/>
                <a:cs typeface="Arial" panose="020B0604020202020204" pitchFamily="34" charset="0"/>
              </a:rPr>
              <a:t>Sử dụng bộ nhớ nội tại, nên truy vấn sẽ rất nhanh.</a:t>
            </a:r>
          </a:p>
          <a:p>
            <a:pPr marL="342900" indent="-342900">
              <a:buFont typeface="Arial" panose="020B0604020202020204" pitchFamily="34" charset="0"/>
              <a:buChar char="•"/>
            </a:pPr>
            <a:r>
              <a:rPr lang="vi-VN" sz="1200">
                <a:latin typeface="+mn-lt"/>
                <a:cs typeface="Arial" panose="020B0604020202020204" pitchFamily="34" charset="0"/>
              </a:rPr>
              <a:t>MongoDB rất dễ mở rộng.</a:t>
            </a:r>
          </a:p>
          <a:p>
            <a:pPr marL="342900" indent="-342900">
              <a:buFont typeface="Arial" panose="020B0604020202020204" pitchFamily="34" charset="0"/>
              <a:buChar char="•"/>
            </a:pPr>
            <a:r>
              <a:rPr lang="vi-VN" sz="1200">
                <a:latin typeface="+mn-lt"/>
                <a:cs typeface="Arial" panose="020B0604020202020204" pitchFamily="34" charset="0"/>
              </a:rPr>
              <a:t>Không có các join: Điều này cũng góp phần tạo nên tốc độ truy vấn cực nhanh trên mongoDB.</a:t>
            </a:r>
          </a:p>
          <a:p>
            <a:pPr marL="342900" indent="-342900">
              <a:buFont typeface="Arial" panose="020B0604020202020204" pitchFamily="34" charset="0"/>
              <a:buChar char="•"/>
            </a:pPr>
            <a:r>
              <a:rPr lang="vi-VN" sz="1200">
                <a:latin typeface="+mn-lt"/>
                <a:cs typeface="Arial" panose="020B0604020202020204" pitchFamily="34" charset="0"/>
              </a:rPr>
              <a:t>MongoDB phù hợp cho các ứng dụng realtime.</a:t>
            </a:r>
            <a:endParaRPr lang="en-US" sz="1200">
              <a:latin typeface="Arial" panose="020B0604020202020204" pitchFamily="34" charset="0"/>
              <a:cs typeface="Arial" panose="020B0604020202020204" pitchFamily="34" charset="0"/>
            </a:endParaRPr>
          </a:p>
          <a:p>
            <a:endParaRPr lang="en-US"/>
          </a:p>
        </p:txBody>
      </p:sp>
      <p:sp>
        <p:nvSpPr>
          <p:cNvPr id="4" name="Slide Number Placeholder 3"/>
          <p:cNvSpPr>
            <a:spLocks noGrp="1"/>
          </p:cNvSpPr>
          <p:nvPr>
            <p:ph type="sldNum" sz="quarter" idx="5"/>
          </p:nvPr>
        </p:nvSpPr>
        <p:spPr/>
        <p:txBody>
          <a:bodyPr/>
          <a:lstStyle/>
          <a:p>
            <a:fld id="{C4117901-D2D1-495C-AD77-4C4287ABB3DD}" type="slidenum">
              <a:rPr lang="en-US" smtClean="0"/>
              <a:t>26</a:t>
            </a:fld>
            <a:endParaRPr lang="en-US"/>
          </a:p>
        </p:txBody>
      </p:sp>
    </p:spTree>
    <p:extLst>
      <p:ext uri="{BB962C8B-B14F-4D97-AF65-F5344CB8AC3E}">
        <p14:creationId xmlns:p14="http://schemas.microsoft.com/office/powerpoint/2010/main" val="723257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1722616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1995066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8D352644-D4EC-44C0-B390-9007575702AE}" type="slidenum">
              <a:rPr lang="en-US" smtClean="0"/>
              <a:t>‹#›</a:t>
            </a:fld>
            <a:endParaRPr lang="en-US"/>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15446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319034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D352644-D4EC-44C0-B390-9007575702AE}" type="slidenum">
              <a:rPr lang="en-US" smtClean="0"/>
              <a:t>‹#›</a:t>
            </a:fld>
            <a:endParaRPr lang="en-US"/>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391719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2044732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4162519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3330611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219116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7890BD-333A-48B4-AAC5-DCF0E1B9EE87}" type="datetimeFigureOut">
              <a:rPr lang="en-US" smtClean="0"/>
              <a:t>12/12/2018</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3681587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4041791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7890BD-333A-48B4-AAC5-DCF0E1B9EE87}" type="datetimeFigureOut">
              <a:rPr lang="en-US" smtClean="0"/>
              <a:t>12/12/2018</a:t>
            </a:fld>
            <a:endParaRPr lang="en-US"/>
          </a:p>
        </p:txBody>
      </p:sp>
      <p:sp>
        <p:nvSpPr>
          <p:cNvPr id="8" name="Footer Placeholder 7"/>
          <p:cNvSpPr>
            <a:spLocks noGrp="1"/>
          </p:cNvSpPr>
          <p:nvPr>
            <p:ph type="ftr" sz="quarter" idx="11"/>
          </p:nvPr>
        </p:nvSpPr>
        <p:spPr/>
        <p:txBody>
          <a:bodyPr/>
          <a:lstStyle/>
          <a:p>
            <a:endParaRPr lang="en-US"/>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3476048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D7890BD-333A-48B4-AAC5-DCF0E1B9EE87}" type="datetimeFigureOut">
              <a:rPr lang="en-US" smtClean="0"/>
              <a:t>12/12/2018</a:t>
            </a:fld>
            <a:endParaRPr lang="en-US"/>
          </a:p>
        </p:txBody>
      </p:sp>
      <p:sp>
        <p:nvSpPr>
          <p:cNvPr id="4" name="Footer Placeholder 3"/>
          <p:cNvSpPr>
            <a:spLocks noGrp="1"/>
          </p:cNvSpPr>
          <p:nvPr>
            <p:ph type="ftr" sz="quarter" idx="11"/>
          </p:nvPr>
        </p:nvSpPr>
        <p:spPr/>
        <p:txBody>
          <a:bodyPr/>
          <a:lstStyle/>
          <a:p>
            <a:endParaRPr lang="en-US"/>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545203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7890BD-333A-48B4-AAC5-DCF0E1B9EE87}" type="datetimeFigureOut">
              <a:rPr lang="en-US" smtClean="0"/>
              <a:t>12/12/2018</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277119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974764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D7890BD-333A-48B4-AAC5-DCF0E1B9EE87}" type="datetimeFigureOut">
              <a:rPr lang="en-US" smtClean="0"/>
              <a:t>12/12/2018</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8D352644-D4EC-44C0-B390-9007575702AE}" type="slidenum">
              <a:rPr lang="en-US" smtClean="0"/>
              <a:t>‹#›</a:t>
            </a:fld>
            <a:endParaRPr lang="en-US"/>
          </a:p>
        </p:txBody>
      </p:sp>
    </p:spTree>
    <p:extLst>
      <p:ext uri="{BB962C8B-B14F-4D97-AF65-F5344CB8AC3E}">
        <p14:creationId xmlns:p14="http://schemas.microsoft.com/office/powerpoint/2010/main" val="180014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749"/>
            <a:ext cx="1952272" cy="6852504"/>
            <a:chOff x="6627813" y="196102"/>
            <a:chExt cx="1952625" cy="5677649"/>
          </a:xfrm>
        </p:grpSpPr>
        <p:sp>
          <p:nvSpPr>
            <p:cNvPr id="50" name="Freeform 27"/>
            <p:cNvSpPr/>
            <p:nvPr/>
          </p:nvSpPr>
          <p:spPr bwMode="auto">
            <a:xfrm>
              <a:off x="6627813" y="19610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D7890BD-333A-48B4-AAC5-DCF0E1B9EE87}" type="datetimeFigureOut">
              <a:rPr lang="en-US" smtClean="0"/>
              <a:t>12/12/2018</a:t>
            </a:fld>
            <a:endParaRPr lang="en-US"/>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8D352644-D4EC-44C0-B390-9007575702AE}" type="slidenum">
              <a:rPr lang="en-US" smtClean="0"/>
              <a:t>‹#›</a:t>
            </a:fld>
            <a:endParaRPr lang="en-US"/>
          </a:p>
        </p:txBody>
      </p:sp>
    </p:spTree>
    <p:extLst>
      <p:ext uri="{BB962C8B-B14F-4D97-AF65-F5344CB8AC3E}">
        <p14:creationId xmlns:p14="http://schemas.microsoft.com/office/powerpoint/2010/main" val="3036996178"/>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90FD8-F9FF-40E7-9A3A-D0318279F9F2}"/>
              </a:ext>
            </a:extLst>
          </p:cNvPr>
          <p:cNvSpPr>
            <a:spLocks noGrp="1"/>
          </p:cNvSpPr>
          <p:nvPr>
            <p:ph type="title"/>
          </p:nvPr>
        </p:nvSpPr>
        <p:spPr>
          <a:xfrm>
            <a:off x="312880" y="1267100"/>
            <a:ext cx="8831120" cy="1236655"/>
          </a:xfrm>
        </p:spPr>
        <p:txBody>
          <a:bodyPr>
            <a:noAutofit/>
          </a:bodyPr>
          <a:lstStyle/>
          <a:p>
            <a:pPr algn="ctr">
              <a:spcAft>
                <a:spcPts val="2500"/>
              </a:spcAft>
            </a:pPr>
            <a:r>
              <a:rPr lang="en-US" sz="3200" dirty="0">
                <a:solidFill>
                  <a:schemeClr val="tx1"/>
                </a:solidFill>
                <a:latin typeface="Arial" panose="020B0604020202020204" pitchFamily="34" charset="0"/>
                <a:ea typeface="Tahoma" panose="020B0604030504040204" pitchFamily="34" charset="0"/>
                <a:cs typeface="Arial" panose="020B0604020202020204" pitchFamily="34" charset="0"/>
              </a:rPr>
              <a:t>BÁO CÁO ĐỒ ÁN</a:t>
            </a:r>
            <a:br>
              <a:rPr lang="en-US" sz="3200" dirty="0">
                <a:solidFill>
                  <a:schemeClr val="tx1"/>
                </a:solidFill>
                <a:latin typeface="Arial" panose="020B0604020202020204" pitchFamily="34" charset="0"/>
                <a:ea typeface="Tahoma" panose="020B0604030504040204" pitchFamily="34" charset="0"/>
                <a:cs typeface="Arial" panose="020B0604020202020204" pitchFamily="34" charset="0"/>
              </a:rPr>
            </a:br>
            <a:r>
              <a:rPr lang="en-US" sz="3200" dirty="0">
                <a:solidFill>
                  <a:schemeClr val="tx1"/>
                </a:solidFill>
                <a:latin typeface="Arial" panose="020B0604020202020204" pitchFamily="34" charset="0"/>
                <a:ea typeface="Tahoma" panose="020B0604030504040204" pitchFamily="34" charset="0"/>
                <a:cs typeface="Arial" panose="020B0604020202020204" pitchFamily="34" charset="0"/>
              </a:rPr>
              <a:t>HỆ THỐNG NHÚNG VÀ MẠNG KHÔNG DÂY</a:t>
            </a:r>
            <a:br>
              <a:rPr lang="en-US" sz="3200" dirty="0">
                <a:solidFill>
                  <a:schemeClr val="tx1"/>
                </a:solidFill>
                <a:latin typeface="Arial" panose="020B0604020202020204" pitchFamily="34" charset="0"/>
                <a:ea typeface="Tahoma" panose="020B0604030504040204" pitchFamily="34" charset="0"/>
                <a:cs typeface="Arial" panose="020B0604020202020204" pitchFamily="34" charset="0"/>
              </a:rPr>
            </a:br>
            <a:endParaRPr lang="en-US" sz="3200"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479A35EB-42AF-4F92-BE8B-C43296700BCC}"/>
              </a:ext>
            </a:extLst>
          </p:cNvPr>
          <p:cNvSpPr txBox="1">
            <a:spLocks/>
          </p:cNvSpPr>
          <p:nvPr/>
        </p:nvSpPr>
        <p:spPr>
          <a:xfrm>
            <a:off x="1354545" y="2478625"/>
            <a:ext cx="6747790" cy="1850488"/>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Aft>
                <a:spcPts val="2500"/>
              </a:spcAft>
            </a:pPr>
            <a:br>
              <a:rPr lang="en-US" dirty="0">
                <a:solidFill>
                  <a:schemeClr val="tx1"/>
                </a:solidFill>
                <a:latin typeface="Arial" panose="020B0604020202020204" pitchFamily="34" charset="0"/>
                <a:ea typeface="Tahoma" panose="020B0604030504040204" pitchFamily="34" charset="0"/>
                <a:cs typeface="Arial" panose="020B0604020202020204" pitchFamily="34" charset="0"/>
              </a:rPr>
            </a:br>
            <a:r>
              <a:rPr lang="en-US" u="sng" dirty="0" err="1">
                <a:solidFill>
                  <a:schemeClr val="tx1"/>
                </a:solidFill>
                <a:latin typeface="Arial" panose="020B0604020202020204" pitchFamily="34" charset="0"/>
                <a:ea typeface="Tahoma" panose="020B0604030504040204" pitchFamily="34" charset="0"/>
                <a:cs typeface="Arial" panose="020B0604020202020204" pitchFamily="34" charset="0"/>
              </a:rPr>
              <a:t>Đề</a:t>
            </a:r>
            <a:r>
              <a:rPr lang="en-US" u="sng" dirty="0">
                <a:solidFill>
                  <a:schemeClr val="tx1"/>
                </a:solidFill>
                <a:latin typeface="Arial" panose="020B0604020202020204" pitchFamily="34" charset="0"/>
                <a:ea typeface="Tahoma" panose="020B0604030504040204" pitchFamily="34" charset="0"/>
                <a:cs typeface="Arial" panose="020B0604020202020204" pitchFamily="34" charset="0"/>
              </a:rPr>
              <a:t> </a:t>
            </a:r>
            <a:r>
              <a:rPr lang="en-US" u="sng" dirty="0" err="1">
                <a:solidFill>
                  <a:schemeClr val="tx1"/>
                </a:solidFill>
                <a:latin typeface="Arial" panose="020B0604020202020204" pitchFamily="34" charset="0"/>
                <a:ea typeface="Tahoma" panose="020B0604030504040204" pitchFamily="34" charset="0"/>
                <a:cs typeface="Arial" panose="020B0604020202020204" pitchFamily="34" charset="0"/>
              </a:rPr>
              <a:t>tài</a:t>
            </a:r>
            <a:r>
              <a:rPr lang="en-US" u="sng" dirty="0">
                <a:solidFill>
                  <a:schemeClr val="tx1"/>
                </a:solidFill>
                <a:latin typeface="Arial" panose="020B0604020202020204" pitchFamily="34" charset="0"/>
                <a:ea typeface="Tahoma" panose="020B0604030504040204" pitchFamily="34" charset="0"/>
                <a:cs typeface="Arial" panose="020B0604020202020204" pitchFamily="34" charset="0"/>
              </a:rPr>
              <a:t>: </a:t>
            </a:r>
            <a:br>
              <a:rPr lang="en-US" dirty="0">
                <a:solidFill>
                  <a:schemeClr val="tx1"/>
                </a:solidFill>
                <a:latin typeface="Arial" panose="020B0604020202020204" pitchFamily="34" charset="0"/>
                <a:ea typeface="Tahoma" panose="020B0604030504040204" pitchFamily="34" charset="0"/>
                <a:cs typeface="Arial" panose="020B0604020202020204" pitchFamily="34" charset="0"/>
              </a:rPr>
            </a:br>
            <a:r>
              <a:rPr lang="en-US" sz="6000" dirty="0">
                <a:solidFill>
                  <a:schemeClr val="tx1"/>
                </a:solidFill>
                <a:latin typeface="Arial" panose="020B0604020202020204" pitchFamily="34" charset="0"/>
                <a:ea typeface="Tahoma" panose="020B0604030504040204" pitchFamily="34" charset="0"/>
                <a:cs typeface="Arial" panose="020B0604020202020204" pitchFamily="34" charset="0"/>
              </a:rPr>
              <a:t>CAR PARKING</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8280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Node</a:t>
            </a:r>
            <a:endParaRPr lang="en-US" sz="5000" dirty="0">
              <a:solidFill>
                <a:schemeClr val="tx1"/>
              </a:solidFill>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CA4C2085-13BC-40B7-AFA9-86540CAC673D}"/>
              </a:ext>
            </a:extLst>
          </p:cNvPr>
          <p:cNvPicPr>
            <a:picLocks noChangeAspect="1"/>
          </p:cNvPicPr>
          <p:nvPr/>
        </p:nvPicPr>
        <p:blipFill rotWithShape="1">
          <a:blip r:embed="rId2"/>
          <a:srcRect t="5270"/>
          <a:stretch/>
        </p:blipFill>
        <p:spPr>
          <a:xfrm>
            <a:off x="1340746" y="1097279"/>
            <a:ext cx="6462506" cy="5614183"/>
          </a:xfrm>
          <a:prstGeom prst="rect">
            <a:avLst/>
          </a:prstGeom>
        </p:spPr>
      </p:pic>
    </p:spTree>
    <p:extLst>
      <p:ext uri="{BB962C8B-B14F-4D97-AF65-F5344CB8AC3E}">
        <p14:creationId xmlns:p14="http://schemas.microsoft.com/office/powerpoint/2010/main" val="3941653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 result for esp8266">
            <a:extLst>
              <a:ext uri="{FF2B5EF4-FFF2-40B4-BE49-F238E27FC236}">
                <a16:creationId xmlns:a16="http://schemas.microsoft.com/office/drawing/2014/main" id="{B9600AE4-7133-4575-B630-66A8721D25E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775" b="3753"/>
          <a:stretch/>
        </p:blipFill>
        <p:spPr bwMode="auto">
          <a:xfrm>
            <a:off x="4886936" y="999376"/>
            <a:ext cx="2939966" cy="260107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AD6DDA1-34A8-441F-AD12-CF2A3586F13D}"/>
              </a:ext>
            </a:extLst>
          </p:cNvPr>
          <p:cNvSpPr txBox="1"/>
          <p:nvPr/>
        </p:nvSpPr>
        <p:spPr>
          <a:xfrm>
            <a:off x="-2519170" y="4157871"/>
            <a:ext cx="1196172" cy="369332"/>
          </a:xfrm>
          <a:prstGeom prst="rect">
            <a:avLst/>
          </a:prstGeom>
          <a:noFill/>
        </p:spPr>
        <p:txBody>
          <a:bodyPr wrap="square" rtlCol="0">
            <a:spAutoFit/>
          </a:bodyPr>
          <a:lstStyle/>
          <a:p>
            <a:endParaRPr lang="en-US" dirty="0"/>
          </a:p>
        </p:txBody>
      </p:sp>
      <p:pic>
        <p:nvPicPr>
          <p:cNvPr id="7" name="Picture 6">
            <a:extLst>
              <a:ext uri="{FF2B5EF4-FFF2-40B4-BE49-F238E27FC236}">
                <a16:creationId xmlns:a16="http://schemas.microsoft.com/office/drawing/2014/main" id="{C018EF26-C77C-4A3D-BFE8-57015DC6452C}"/>
              </a:ext>
            </a:extLst>
          </p:cNvPr>
          <p:cNvPicPr>
            <a:picLocks noChangeAspect="1"/>
          </p:cNvPicPr>
          <p:nvPr/>
        </p:nvPicPr>
        <p:blipFill>
          <a:blip r:embed="rId3"/>
          <a:stretch>
            <a:fillRect/>
          </a:stretch>
        </p:blipFill>
        <p:spPr>
          <a:xfrm>
            <a:off x="4886936" y="3772595"/>
            <a:ext cx="2939966" cy="2939966"/>
          </a:xfrm>
          <a:prstGeom prst="rect">
            <a:avLst/>
          </a:prstGeom>
        </p:spPr>
      </p:pic>
      <p:pic>
        <p:nvPicPr>
          <p:cNvPr id="2050" name="Picture 2" descr="Related image">
            <a:extLst>
              <a:ext uri="{FF2B5EF4-FFF2-40B4-BE49-F238E27FC236}">
                <a16:creationId xmlns:a16="http://schemas.microsoft.com/office/drawing/2014/main" id="{3F9E9DFE-1AF0-4C47-A468-2ED48100B8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2570" y="1832385"/>
            <a:ext cx="3687203" cy="3880419"/>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AA29C8C3-4CB4-4880-A69A-CCC1898DCEE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Hardware</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787891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2B77E5-4768-46B2-A704-9F58AE7B3768}"/>
              </a:ext>
            </a:extLst>
          </p:cNvPr>
          <p:cNvSpPr>
            <a:spLocks noGrp="1"/>
          </p:cNvSpPr>
          <p:nvPr>
            <p:ph idx="1"/>
          </p:nvPr>
        </p:nvSpPr>
        <p:spPr>
          <a:xfrm>
            <a:off x="225362" y="1389353"/>
            <a:ext cx="4529847" cy="3324224"/>
          </a:xfrm>
        </p:spPr>
        <p:txBody>
          <a:bodyPr>
            <a:normAutofit/>
          </a:bodyPr>
          <a:lstStyle/>
          <a:p>
            <a:r>
              <a:rPr lang="en-US" sz="2800" dirty="0">
                <a:latin typeface="Arial" panose="020B0604020202020204" pitchFamily="34" charset="0"/>
                <a:cs typeface="Arial" panose="020B0604020202020204" pitchFamily="34" charset="0"/>
              </a:rPr>
              <a:t>Feature: </a:t>
            </a:r>
            <a:r>
              <a:rPr lang="en-US" sz="2800" b="1" dirty="0">
                <a:latin typeface="Arial" panose="020B0604020202020204" pitchFamily="34" charset="0"/>
                <a:cs typeface="Arial" panose="020B0604020202020204" pitchFamily="34" charset="0"/>
              </a:rPr>
              <a:t>3v3,13.56MHz, Max = 50mm, UART, SPI( (10Mbit/s), I2C</a:t>
            </a:r>
          </a:p>
        </p:txBody>
      </p:sp>
      <p:pic>
        <p:nvPicPr>
          <p:cNvPr id="4" name="Picture 3">
            <a:extLst>
              <a:ext uri="{FF2B5EF4-FFF2-40B4-BE49-F238E27FC236}">
                <a16:creationId xmlns:a16="http://schemas.microsoft.com/office/drawing/2014/main" id="{8D5C2139-1446-44DD-9143-427F162E46BF}"/>
              </a:ext>
            </a:extLst>
          </p:cNvPr>
          <p:cNvPicPr>
            <a:picLocks noChangeAspect="1"/>
          </p:cNvPicPr>
          <p:nvPr/>
        </p:nvPicPr>
        <p:blipFill>
          <a:blip r:embed="rId2"/>
          <a:stretch>
            <a:fillRect/>
          </a:stretch>
        </p:blipFill>
        <p:spPr>
          <a:xfrm>
            <a:off x="4571999" y="1389353"/>
            <a:ext cx="4079294" cy="4079294"/>
          </a:xfrm>
          <a:prstGeom prst="rect">
            <a:avLst/>
          </a:prstGeom>
        </p:spPr>
      </p:pic>
      <p:sp>
        <p:nvSpPr>
          <p:cNvPr id="6" name="Title 1">
            <a:extLst>
              <a:ext uri="{FF2B5EF4-FFF2-40B4-BE49-F238E27FC236}">
                <a16:creationId xmlns:a16="http://schemas.microsoft.com/office/drawing/2014/main" id="{83DB3999-4434-4281-B8E2-E634059238E3}"/>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RFID_RC522</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99989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77AB1BFD-A495-4181-86DA-C96ADD396ACA}"/>
              </a:ext>
            </a:extLst>
          </p:cNvPr>
          <p:cNvSpPr>
            <a:spLocks noGrp="1"/>
          </p:cNvSpPr>
          <p:nvPr>
            <p:ph idx="1"/>
          </p:nvPr>
        </p:nvSpPr>
        <p:spPr>
          <a:xfrm>
            <a:off x="395012" y="1553716"/>
            <a:ext cx="4042987" cy="2966942"/>
          </a:xfrm>
        </p:spPr>
        <p:txBody>
          <a:bodyPr>
            <a:normAutofit fontScale="92500" lnSpcReduction="10000"/>
          </a:bodyPr>
          <a:lstStyle/>
          <a:p>
            <a:pPr marL="0" indent="0">
              <a:buNone/>
            </a:pPr>
            <a:r>
              <a:rPr lang="en-US" sz="2800" dirty="0">
                <a:solidFill>
                  <a:schemeClr val="tx1"/>
                </a:solidFill>
                <a:latin typeface="Arial" panose="020B0604020202020204" pitchFamily="34" charset="0"/>
                <a:cs typeface="Arial" panose="020B0604020202020204" pitchFamily="34" charset="0"/>
              </a:rPr>
              <a:t>Feature: Arm® 32-bit Cortex®-M4 CPU , 168MHZ, 2 MB of Flash memory </a:t>
            </a:r>
            <a:br>
              <a:rPr lang="en-US" sz="2800" dirty="0">
                <a:solidFill>
                  <a:schemeClr val="tx1"/>
                </a:solidFill>
                <a:latin typeface="Arial" panose="020B0604020202020204" pitchFamily="34" charset="0"/>
                <a:cs typeface="Arial" panose="020B0604020202020204" pitchFamily="34" charset="0"/>
              </a:rPr>
            </a:br>
            <a:r>
              <a:rPr lang="en-US" sz="2800" dirty="0">
                <a:solidFill>
                  <a:schemeClr val="tx1"/>
                </a:solidFill>
                <a:latin typeface="Arial" panose="020B0604020202020204" pitchFamily="34" charset="0"/>
                <a:cs typeface="Arial" panose="020B0604020202020204" pitchFamily="34" charset="0"/>
              </a:rPr>
              <a:t>256 Kbytes of RAM, timer, SPI, I2C, UART, USB, CAN and other feature.</a:t>
            </a:r>
            <a:br>
              <a:rPr lang="en-US" sz="2800" dirty="0">
                <a:solidFill>
                  <a:schemeClr val="tx1"/>
                </a:solidFill>
                <a:latin typeface="Arial" panose="020B0604020202020204" pitchFamily="34" charset="0"/>
                <a:cs typeface="Arial" panose="020B0604020202020204" pitchFamily="34" charset="0"/>
              </a:rPr>
            </a:br>
            <a:endParaRPr lang="en-US" sz="2800" dirty="0">
              <a:solidFill>
                <a:schemeClr val="tx1"/>
              </a:solidFill>
              <a:latin typeface="Arial" panose="020B0604020202020204" pitchFamily="34" charset="0"/>
              <a:cs typeface="Arial" panose="020B0604020202020204" pitchFamily="34" charset="0"/>
            </a:endParaRPr>
          </a:p>
        </p:txBody>
      </p:sp>
      <p:pic>
        <p:nvPicPr>
          <p:cNvPr id="8" name="Picture 2" descr="Related image">
            <a:extLst>
              <a:ext uri="{FF2B5EF4-FFF2-40B4-BE49-F238E27FC236}">
                <a16:creationId xmlns:a16="http://schemas.microsoft.com/office/drawing/2014/main" id="{AD608FC0-1C53-4BF4-A1A0-F25B32D322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7999" y="1227364"/>
            <a:ext cx="4481402" cy="4716236"/>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AA299814-07E0-4549-9B2B-10829FCD3773}"/>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STM32f429</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19767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8">
            <a:extLst>
              <a:ext uri="{FF2B5EF4-FFF2-40B4-BE49-F238E27FC236}">
                <a16:creationId xmlns:a16="http://schemas.microsoft.com/office/drawing/2014/main" id="{DBF2788E-8C38-4C0D-85DB-DBA71EF56EA1}"/>
              </a:ext>
            </a:extLst>
          </p:cNvPr>
          <p:cNvSpPr>
            <a:spLocks noGrp="1"/>
          </p:cNvSpPr>
          <p:nvPr>
            <p:ph idx="1"/>
          </p:nvPr>
        </p:nvSpPr>
        <p:spPr>
          <a:xfrm>
            <a:off x="425388" y="1404939"/>
            <a:ext cx="3389375" cy="4252912"/>
          </a:xfrm>
        </p:spPr>
        <p:txBody>
          <a:bodyPr>
            <a:normAutofit/>
          </a:bodyPr>
          <a:lstStyle/>
          <a:p>
            <a:pPr marL="0" indent="0">
              <a:buNone/>
            </a:pPr>
            <a:r>
              <a:rPr lang="en-US" sz="2800" dirty="0" err="1">
                <a:latin typeface="Arial" panose="020B0604020202020204" pitchFamily="34" charset="0"/>
                <a:cs typeface="Arial" panose="020B0604020202020204" pitchFamily="34" charset="0"/>
              </a:rPr>
              <a:t>WiFi</a:t>
            </a:r>
            <a:r>
              <a:rPr lang="en-US" sz="2800" dirty="0">
                <a:latin typeface="Arial" panose="020B0604020202020204" pitchFamily="34" charset="0"/>
                <a:cs typeface="Arial" panose="020B0604020202020204" pitchFamily="34" charset="0"/>
              </a:rPr>
              <a:t>: 2.4 GHz, 802.11 b/g/n. 3.3V or 5V, UART/Interrupt/PWM/I2C,  4MB Flash, WPA/WPA2. TCP/IP,  C/C++, </a:t>
            </a:r>
            <a:r>
              <a:rPr lang="en-US" sz="2800" dirty="0" err="1">
                <a:latin typeface="Arial" panose="020B0604020202020204" pitchFamily="34" charset="0"/>
                <a:cs typeface="Arial" panose="020B0604020202020204" pitchFamily="34" charset="0"/>
              </a:rPr>
              <a:t>Micropython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NodeMCU</a:t>
            </a:r>
            <a:r>
              <a:rPr lang="en-US" sz="2800" dirty="0">
                <a:latin typeface="Arial" panose="020B0604020202020204" pitchFamily="34" charset="0"/>
                <a:cs typeface="Arial" panose="020B0604020202020204" pitchFamily="34" charset="0"/>
              </a:rPr>
              <a:t> – Lua.</a:t>
            </a:r>
          </a:p>
          <a:p>
            <a:endParaRPr lang="en-US" sz="2800" dirty="0">
              <a:latin typeface="Arial" panose="020B0604020202020204" pitchFamily="34" charset="0"/>
              <a:cs typeface="Arial" panose="020B0604020202020204" pitchFamily="34" charset="0"/>
            </a:endParaRPr>
          </a:p>
        </p:txBody>
      </p:sp>
      <p:pic>
        <p:nvPicPr>
          <p:cNvPr id="13" name="Picture 2" descr="Image result for esp8266">
            <a:extLst>
              <a:ext uri="{FF2B5EF4-FFF2-40B4-BE49-F238E27FC236}">
                <a16:creationId xmlns:a16="http://schemas.microsoft.com/office/drawing/2014/main" id="{F1C2D3D4-9B66-4764-8E02-C4BE8A1F180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875" b="10460"/>
          <a:stretch/>
        </p:blipFill>
        <p:spPr bwMode="auto">
          <a:xfrm>
            <a:off x="3671157" y="1404939"/>
            <a:ext cx="5280258" cy="404812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57F4C67-F8D0-49D7-89CD-4B7FB5896AF8}"/>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Node MCU ESP8266</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407760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keil">
            <a:extLst>
              <a:ext uri="{FF2B5EF4-FFF2-40B4-BE49-F238E27FC236}">
                <a16:creationId xmlns:a16="http://schemas.microsoft.com/office/drawing/2014/main" id="{3F211DF1-F1B3-49A4-916B-F21F6FBFCB8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7992" y="2764157"/>
            <a:ext cx="4472632" cy="152069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lated image">
            <a:extLst>
              <a:ext uri="{FF2B5EF4-FFF2-40B4-BE49-F238E27FC236}">
                <a16:creationId xmlns:a16="http://schemas.microsoft.com/office/drawing/2014/main" id="{DC0DFBE9-A6BD-48D1-8C30-A5047891BB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071" t="-3931" r="7183" b="8453"/>
          <a:stretch/>
        </p:blipFill>
        <p:spPr bwMode="auto">
          <a:xfrm>
            <a:off x="5000624" y="1468168"/>
            <a:ext cx="3500439" cy="41126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F914F310-C410-4774-A701-922850C8E93F}"/>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Software</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2868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718E174-57A3-44A3-A13D-D58518A13367}"/>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err="1">
                <a:solidFill>
                  <a:schemeClr val="tx1"/>
                </a:solidFill>
                <a:latin typeface="Arial" panose="020B0604020202020204" pitchFamily="34" charset="0"/>
                <a:cs typeface="Arial" panose="020B0604020202020204" pitchFamily="34" charset="0"/>
              </a:rPr>
              <a:t>Nguyên</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lý</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hoạt</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động</a:t>
            </a:r>
            <a:endParaRPr lang="en-US" sz="5000" dirty="0">
              <a:solidFill>
                <a:schemeClr val="tx1"/>
              </a:solidFill>
              <a:latin typeface="Arial" panose="020B0604020202020204" pitchFamily="34" charset="0"/>
              <a:cs typeface="Arial" panose="020B0604020202020204" pitchFamily="34" charset="0"/>
            </a:endParaRPr>
          </a:p>
        </p:txBody>
      </p:sp>
      <p:pic>
        <p:nvPicPr>
          <p:cNvPr id="6" name="Content Placeholder 5">
            <a:extLst>
              <a:ext uri="{FF2B5EF4-FFF2-40B4-BE49-F238E27FC236}">
                <a16:creationId xmlns:a16="http://schemas.microsoft.com/office/drawing/2014/main" id="{FB8F6B87-8AAA-4C99-A469-4C8B76923A15}"/>
              </a:ext>
            </a:extLst>
          </p:cNvPr>
          <p:cNvPicPr>
            <a:picLocks noGrp="1"/>
          </p:cNvPicPr>
          <p:nvPr>
            <p:ph idx="1"/>
          </p:nvPr>
        </p:nvPicPr>
        <p:blipFill>
          <a:blip r:embed="rId2"/>
          <a:stretch>
            <a:fillRect/>
          </a:stretch>
        </p:blipFill>
        <p:spPr>
          <a:xfrm>
            <a:off x="2465126" y="1083132"/>
            <a:ext cx="4011874" cy="5764709"/>
          </a:xfrm>
          <a:prstGeom prst="rect">
            <a:avLst/>
          </a:prstGeom>
        </p:spPr>
      </p:pic>
    </p:spTree>
    <p:extLst>
      <p:ext uri="{BB962C8B-B14F-4D97-AF65-F5344CB8AC3E}">
        <p14:creationId xmlns:p14="http://schemas.microsoft.com/office/powerpoint/2010/main" val="1348601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A85EC-9ADC-4714-AC90-ECE811A9B28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Demo </a:t>
            </a:r>
            <a:r>
              <a:rPr lang="en-US" dirty="0" err="1">
                <a:latin typeface="Arial" panose="020B0604020202020204" pitchFamily="34" charset="0"/>
                <a:cs typeface="Arial" panose="020B0604020202020204" pitchFamily="34" charset="0"/>
              </a:rPr>
              <a:t>đọc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C3D392C9-8E91-405A-9504-31D94A00D0C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722447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36E4-74B5-483A-9772-B9970AA373AA}"/>
              </a:ext>
            </a:extLst>
          </p:cNvPr>
          <p:cNvSpPr>
            <a:spLocks noGrp="1"/>
          </p:cNvSpPr>
          <p:nvPr>
            <p:ph type="title"/>
          </p:nvPr>
        </p:nvSpPr>
        <p:spPr>
          <a:xfrm>
            <a:off x="1320923" y="219297"/>
            <a:ext cx="6589199" cy="1280890"/>
          </a:xfrm>
        </p:spPr>
        <p:txBody>
          <a:bodyPr/>
          <a:lstStyle/>
          <a:p>
            <a:r>
              <a:rPr lang="en-US" dirty="0">
                <a:latin typeface="Arial" panose="020B0604020202020204" pitchFamily="34" charset="0"/>
                <a:cs typeface="Arial" panose="020B0604020202020204" pitchFamily="34" charset="0"/>
              </a:rPr>
              <a:t>Demo </a:t>
            </a:r>
            <a:r>
              <a:rPr lang="en-US" dirty="0" err="1">
                <a:latin typeface="Arial" panose="020B0604020202020204" pitchFamily="34" charset="0"/>
                <a:cs typeface="Arial" panose="020B0604020202020204" pitchFamily="34" charset="0"/>
              </a:rPr>
              <a:t>đọc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thẻ</a:t>
            </a:r>
            <a:endParaRPr lang="en-US" dirty="0"/>
          </a:p>
        </p:txBody>
      </p:sp>
      <p:pic>
        <p:nvPicPr>
          <p:cNvPr id="4" name="VID_20181213_003837709">
            <a:hlinkClick r:id="" action="ppaction://media"/>
            <a:extLst>
              <a:ext uri="{FF2B5EF4-FFF2-40B4-BE49-F238E27FC236}">
                <a16:creationId xmlns:a16="http://schemas.microsoft.com/office/drawing/2014/main" id="{A45487E3-24F5-4566-8F2E-97FEBCCEAA3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5750" y="1500187"/>
            <a:ext cx="8659546" cy="4872037"/>
          </a:xfrm>
        </p:spPr>
      </p:pic>
    </p:spTree>
    <p:extLst>
      <p:ext uri="{BB962C8B-B14F-4D97-AF65-F5344CB8AC3E}">
        <p14:creationId xmlns:p14="http://schemas.microsoft.com/office/powerpoint/2010/main" val="159597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6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839" y="1802678"/>
            <a:ext cx="8960320" cy="2904494"/>
          </a:xfrm>
        </p:spPr>
        <p:txBody>
          <a:bodyPr>
            <a:normAutofit/>
          </a:bodyPr>
          <a:lstStyle/>
          <a:p>
            <a:pPr marL="285750" indent="-285750">
              <a:buFont typeface="Arial" panose="020B0604020202020204" pitchFamily="34" charset="0"/>
              <a:buChar char="•"/>
            </a:pPr>
            <a:r>
              <a:rPr lang="en-US" sz="2800">
                <a:latin typeface="Arial" panose="020B0604020202020204" pitchFamily="34" charset="0"/>
                <a:cs typeface="Arial" panose="020B0604020202020204" pitchFamily="34" charset="0"/>
              </a:rPr>
              <a:t>Giới </a:t>
            </a:r>
            <a:r>
              <a:rPr lang="en-US" sz="2800" dirty="0" err="1">
                <a:latin typeface="Arial" panose="020B0604020202020204" pitchFamily="34" charset="0"/>
                <a:cs typeface="Arial" panose="020B0604020202020204" pitchFamily="34" charset="0"/>
              </a:rPr>
              <a:t>thiệu</a:t>
            </a:r>
            <a:r>
              <a:rPr lang="en-US" sz="2800" dirty="0">
                <a:latin typeface="Arial" panose="020B0604020202020204" pitchFamily="34" charset="0"/>
                <a:cs typeface="Arial" panose="020B0604020202020204" pitchFamily="34" charset="0"/>
              </a:rPr>
              <a:t> node.</a:t>
            </a:r>
            <a:r>
              <a:rPr lang="en-US" sz="2800">
                <a:latin typeface="Arial" panose="020B0604020202020204" pitchFamily="34" charset="0"/>
                <a:cs typeface="Arial" panose="020B0604020202020204" pitchFamily="34" charset="0"/>
              </a:rPr>
              <a:t>js và socket.io</a:t>
            </a:r>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a:latin typeface="Arial" panose="020B0604020202020204" pitchFamily="34" charset="0"/>
                <a:cs typeface="Arial" panose="020B0604020202020204" pitchFamily="34" charset="0"/>
              </a:rPr>
              <a:t>Xử lý thông </a:t>
            </a:r>
            <a:r>
              <a:rPr lang="en-US" sz="2800" dirty="0">
                <a:latin typeface="Arial" panose="020B0604020202020204" pitchFamily="34" charset="0"/>
                <a:cs typeface="Arial" panose="020B0604020202020204" pitchFamily="34" charset="0"/>
              </a:rPr>
              <a:t>tin </a:t>
            </a:r>
            <a:r>
              <a:rPr lang="en-US" sz="2800" dirty="0" err="1">
                <a:latin typeface="Arial" panose="020B0604020202020204" pitchFamily="34" charset="0"/>
                <a:cs typeface="Arial" panose="020B0604020202020204" pitchFamily="34" charset="0"/>
              </a:rPr>
              <a:t>va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thông</a:t>
            </a:r>
            <a:r>
              <a:rPr lang="en-US" sz="2800" dirty="0">
                <a:latin typeface="Arial" panose="020B0604020202020204" pitchFamily="34" charset="0"/>
                <a:cs typeface="Arial" panose="020B0604020202020204" pitchFamily="34" charset="0"/>
              </a:rPr>
              <a:t> tin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a:latin typeface="Arial" panose="020B0604020202020204" pitchFamily="34" charset="0"/>
                <a:cs typeface="Arial" panose="020B0604020202020204" pitchFamily="34" charset="0"/>
              </a:rPr>
              <a:t>web client</a:t>
            </a:r>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a:latin typeface="Arial" panose="020B0604020202020204" pitchFamily="34" charset="0"/>
                <a:cs typeface="Arial" panose="020B0604020202020204" pitchFamily="34" charset="0"/>
              </a:rPr>
              <a:t>Xử lý thông </a:t>
            </a:r>
            <a:r>
              <a:rPr lang="en-US" sz="2800" dirty="0">
                <a:latin typeface="Arial" panose="020B0604020202020204" pitchFamily="34" charset="0"/>
                <a:cs typeface="Arial" panose="020B0604020202020204" pitchFamily="34" charset="0"/>
              </a:rPr>
              <a:t>tin </a:t>
            </a:r>
            <a:r>
              <a:rPr lang="en-US" sz="2800" dirty="0" err="1">
                <a:latin typeface="Arial" panose="020B0604020202020204" pitchFamily="34" charset="0"/>
                <a:cs typeface="Arial" panose="020B0604020202020204" pitchFamily="34" charset="0"/>
              </a:rPr>
              <a:t>nhận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tư</a:t>
            </a:r>
            <a:r>
              <a:rPr lang="en-US" sz="2800" dirty="0">
                <a:latin typeface="Arial" panose="020B0604020202020204" pitchFamily="34" charset="0"/>
                <a:cs typeface="Arial" panose="020B0604020202020204" pitchFamily="34" charset="0"/>
              </a:rPr>
              <a:t>̀ node MCU</a:t>
            </a:r>
          </a:p>
          <a:p>
            <a:endParaRPr lang="en-US" sz="2800"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1E5B33B6-1DAD-4409-BD72-61D524B1C6B4}"/>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Server </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1760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60DF-B0EB-4A31-892B-CA49CF2B887D}"/>
              </a:ext>
            </a:extLst>
          </p:cNvPr>
          <p:cNvSpPr>
            <a:spLocks noGrp="1"/>
          </p:cNvSpPr>
          <p:nvPr>
            <p:ph type="ctrTitle"/>
          </p:nvPr>
        </p:nvSpPr>
        <p:spPr>
          <a:xfrm>
            <a:off x="-153569" y="496302"/>
            <a:ext cx="8863583" cy="1280890"/>
          </a:xfrm>
        </p:spPr>
        <p:txBody>
          <a:bodyPr vert="horz" lIns="91440" tIns="45720" rIns="91440" bIns="45720" rtlCol="0" anchor="t">
            <a:normAutofit/>
          </a:bodyPr>
          <a:lstStyle/>
          <a:p>
            <a:pPr algn="ct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GVHD: Lê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Trung</a:t>
            </a:r>
            <a:r>
              <a:rPr lang="en-US"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solidFill>
                <a:latin typeface="Tahoma" panose="020B0604030504040204" pitchFamily="34" charset="0"/>
                <a:ea typeface="Tahoma" panose="020B0604030504040204" pitchFamily="34" charset="0"/>
                <a:cs typeface="Tahoma" panose="020B0604030504040204" pitchFamily="34" charset="0"/>
              </a:rPr>
              <a:t>Quân</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3" name="Subtitle 2">
            <a:extLst>
              <a:ext uri="{FF2B5EF4-FFF2-40B4-BE49-F238E27FC236}">
                <a16:creationId xmlns:a16="http://schemas.microsoft.com/office/drawing/2014/main" id="{8957D885-710D-4BD8-8D0E-875069ED5BF4}"/>
              </a:ext>
            </a:extLst>
          </p:cNvPr>
          <p:cNvSpPr>
            <a:spLocks noGrp="1"/>
          </p:cNvSpPr>
          <p:nvPr>
            <p:ph type="subTitle" idx="1"/>
          </p:nvPr>
        </p:nvSpPr>
        <p:spPr>
          <a:xfrm>
            <a:off x="1148987" y="1965317"/>
            <a:ext cx="8366487" cy="3331280"/>
          </a:xfrm>
        </p:spPr>
        <p:txBody>
          <a:bodyPr vert="horz" lIns="91440" tIns="45720" rIns="91440" bIns="45720" rtlCol="0" anchor="t">
            <a:normAutofit/>
          </a:bodyPr>
          <a:lstStyle/>
          <a:p>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a:p>
            <a:pPr marL="742950" indent="-742950">
              <a:buFont typeface="+mj-lt"/>
              <a:buAutoNum type="arabicPeriod"/>
            </a:pP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Trần</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Nam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Bàng</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15520032</a:t>
            </a:r>
          </a:p>
          <a:p>
            <a:pPr marL="742950" indent="-742950">
              <a:buFont typeface="+mj-lt"/>
              <a:buAutoNum type="arabicPeriod"/>
            </a:pP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D</a:t>
            </a:r>
            <a:r>
              <a:rPr lang="vi-VN"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ư</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Công</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Hoàng</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Anh	 	15520016</a:t>
            </a:r>
          </a:p>
          <a:p>
            <a:pPr marL="742950" indent="-742950">
              <a:buFont typeface="+mj-lt"/>
              <a:buAutoNum type="arabicPeriod"/>
            </a:pP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Nguyễn</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Chí</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Bảo</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15520039</a:t>
            </a:r>
          </a:p>
          <a:p>
            <a:pPr marL="742950" indent="-742950">
              <a:buFont typeface="+mj-lt"/>
              <a:buAutoNum type="arabicPeriod"/>
            </a:pP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Nguyễn</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Trung</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60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Sĩ</a:t>
            </a:r>
            <a:r>
              <a:rPr lang="en-US" sz="36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15520726</a:t>
            </a:r>
          </a:p>
        </p:txBody>
      </p:sp>
      <p:sp>
        <p:nvSpPr>
          <p:cNvPr id="4" name="TextBox 3">
            <a:extLst>
              <a:ext uri="{FF2B5EF4-FFF2-40B4-BE49-F238E27FC236}">
                <a16:creationId xmlns:a16="http://schemas.microsoft.com/office/drawing/2014/main" id="{9E0136BE-492E-4AC0-AD92-0853955DF211}"/>
              </a:ext>
            </a:extLst>
          </p:cNvPr>
          <p:cNvSpPr txBox="1"/>
          <p:nvPr/>
        </p:nvSpPr>
        <p:spPr>
          <a:xfrm>
            <a:off x="845498" y="1642152"/>
            <a:ext cx="5263861" cy="646331"/>
          </a:xfrm>
          <a:prstGeom prst="rect">
            <a:avLst/>
          </a:prstGeom>
          <a:noFill/>
        </p:spPr>
        <p:txBody>
          <a:bodyPr wrap="square" rtlCol="0">
            <a:spAutoFit/>
          </a:bodyPr>
          <a:lstStyle/>
          <a:p>
            <a:r>
              <a:rPr lang="en-US" sz="3600" dirty="0" err="1">
                <a:latin typeface="Tahoma" panose="020B0604030504040204" pitchFamily="34" charset="0"/>
                <a:ea typeface="Tahoma" panose="020B0604030504040204" pitchFamily="34" charset="0"/>
                <a:cs typeface="Tahoma" panose="020B0604030504040204" pitchFamily="34" charset="0"/>
              </a:rPr>
              <a:t>Các</a:t>
            </a:r>
            <a:r>
              <a:rPr lang="en-US" sz="3600" dirty="0">
                <a:latin typeface="Tahoma" panose="020B0604030504040204" pitchFamily="34" charset="0"/>
                <a:ea typeface="Tahoma" panose="020B0604030504040204" pitchFamily="34" charset="0"/>
                <a:cs typeface="Tahoma" panose="020B0604030504040204" pitchFamily="34" charset="0"/>
              </a:rPr>
              <a:t> </a:t>
            </a:r>
            <a:r>
              <a:rPr lang="en-US" sz="3600" dirty="0" err="1">
                <a:latin typeface="Tahoma" panose="020B0604030504040204" pitchFamily="34" charset="0"/>
                <a:ea typeface="Tahoma" panose="020B0604030504040204" pitchFamily="34" charset="0"/>
                <a:cs typeface="Tahoma" panose="020B0604030504040204" pitchFamily="34" charset="0"/>
              </a:rPr>
              <a:t>thành</a:t>
            </a:r>
            <a:r>
              <a:rPr lang="en-US" sz="3600" dirty="0">
                <a:latin typeface="Tahoma" panose="020B0604030504040204" pitchFamily="34" charset="0"/>
                <a:ea typeface="Tahoma" panose="020B0604030504040204" pitchFamily="34" charset="0"/>
                <a:cs typeface="Tahoma" panose="020B0604030504040204" pitchFamily="34" charset="0"/>
              </a:rPr>
              <a:t> </a:t>
            </a:r>
            <a:r>
              <a:rPr lang="en-US" sz="3600" dirty="0" err="1">
                <a:latin typeface="Tahoma" panose="020B0604030504040204" pitchFamily="34" charset="0"/>
                <a:ea typeface="Tahoma" panose="020B0604030504040204" pitchFamily="34" charset="0"/>
                <a:cs typeface="Tahoma" panose="020B0604030504040204" pitchFamily="34" charset="0"/>
              </a:rPr>
              <a:t>viên</a:t>
            </a:r>
            <a:r>
              <a:rPr lang="en-US" sz="3600" dirty="0">
                <a:latin typeface="Tahoma" panose="020B0604030504040204" pitchFamily="34" charset="0"/>
                <a:ea typeface="Tahoma" panose="020B0604030504040204" pitchFamily="34" charset="0"/>
                <a:cs typeface="Tahoma" panose="020B0604030504040204" pitchFamily="34" charset="0"/>
              </a:rPr>
              <a:t> </a:t>
            </a:r>
            <a:r>
              <a:rPr lang="en-US" sz="3600" dirty="0" err="1">
                <a:latin typeface="Tahoma" panose="020B0604030504040204" pitchFamily="34" charset="0"/>
                <a:ea typeface="Tahoma" panose="020B0604030504040204" pitchFamily="34" charset="0"/>
                <a:cs typeface="Tahoma" panose="020B0604030504040204" pitchFamily="34" charset="0"/>
              </a:rPr>
              <a:t>nhóm</a:t>
            </a:r>
            <a:r>
              <a:rPr lang="en-US" sz="3600" dirty="0">
                <a:latin typeface="Tahoma" panose="020B0604030504040204" pitchFamily="34" charset="0"/>
                <a:ea typeface="Tahoma" panose="020B0604030504040204" pitchFamily="34" charset="0"/>
                <a:cs typeface="Tahoma" panose="020B0604030504040204" pitchFamily="34" charset="0"/>
              </a:rPr>
              <a:t> 2:</a:t>
            </a:r>
          </a:p>
        </p:txBody>
      </p:sp>
    </p:spTree>
    <p:extLst>
      <p:ext uri="{BB962C8B-B14F-4D97-AF65-F5344CB8AC3E}">
        <p14:creationId xmlns:p14="http://schemas.microsoft.com/office/powerpoint/2010/main" val="8254923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299" y="1926866"/>
            <a:ext cx="8915400" cy="3777622"/>
          </a:xfrm>
        </p:spPr>
        <p:txBody>
          <a:bodyPr>
            <a:normAutofit/>
          </a:bodyPr>
          <a:lstStyle/>
          <a:p>
            <a:r>
              <a:rPr lang="en-US" sz="2800" dirty="0" err="1">
                <a:latin typeface="Arial" panose="020B0604020202020204" pitchFamily="34" charset="0"/>
                <a:cs typeface="Arial" panose="020B0604020202020204" pitchFamily="34" charset="0"/>
              </a:rPr>
              <a:t>Bất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Tất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API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Nodejs</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đều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(none-blocking)</a:t>
            </a:r>
          </a:p>
          <a:p>
            <a:r>
              <a:rPr lang="vi-VN" sz="2800" dirty="0">
                <a:latin typeface="Arial" panose="020B0604020202020204" pitchFamily="34" charset="0"/>
                <a:cs typeface="Arial" panose="020B0604020202020204" pitchFamily="34" charset="0"/>
              </a:rPr>
              <a:t>Chạy rất nhanh: Nodejs được xây dựng dựa vào nền tảng V8 Javascript Engine nên việc thực thi chương trình rất nhanh.</a:t>
            </a:r>
            <a:endParaRPr lang="en-US" sz="2800" dirty="0">
              <a:latin typeface="Arial" panose="020B0604020202020204" pitchFamily="34" charset="0"/>
              <a:cs typeface="Arial" panose="020B0604020202020204" pitchFamily="34" charset="0"/>
            </a:endParaRPr>
          </a:p>
          <a:p>
            <a:r>
              <a:rPr lang="vi-VN" sz="2800" dirty="0">
                <a:latin typeface="Arial" panose="020B0604020202020204" pitchFamily="34" charset="0"/>
                <a:cs typeface="Arial" panose="020B0604020202020204" pitchFamily="34" charset="0"/>
              </a:rPr>
              <a:t>Đơn luồng nhưng khả năng mở rộng cao</a:t>
            </a:r>
            <a:endParaRPr lang="en-US" sz="2800"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00C2B4FF-67C2-4BDE-B8A7-5F5C755F2F22}"/>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Node.js</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26171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3676" y="1325877"/>
            <a:ext cx="8510324" cy="5307650"/>
          </a:xfrm>
        </p:spPr>
        <p:txBody>
          <a:bodyPr>
            <a:noAutofit/>
          </a:bodyPr>
          <a:lstStyle/>
          <a:p>
            <a:r>
              <a:rPr lang="en-US" sz="3500" b="1" dirty="0">
                <a:latin typeface="Arial" panose="020B0604020202020204" pitchFamily="34" charset="0"/>
                <a:cs typeface="Arial" panose="020B0604020202020204" pitchFamily="34" charset="0"/>
              </a:rPr>
              <a:t>connect()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kết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nối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với</a:t>
            </a:r>
            <a:r>
              <a:rPr lang="en-US" sz="3500" dirty="0">
                <a:latin typeface="Arial" panose="020B0604020202020204" pitchFamily="34" charset="0"/>
                <a:cs typeface="Arial" panose="020B0604020202020204" pitchFamily="34" charset="0"/>
              </a:rPr>
              <a:t> server socket</a:t>
            </a:r>
          </a:p>
          <a:p>
            <a:r>
              <a:rPr lang="en-US" sz="3500" b="1" dirty="0">
                <a:latin typeface="Arial" panose="020B0604020202020204" pitchFamily="34" charset="0"/>
                <a:cs typeface="Arial" panose="020B0604020202020204" pitchFamily="34" charset="0"/>
              </a:rPr>
              <a:t>on(</a:t>
            </a:r>
            <a:r>
              <a:rPr lang="en-US" sz="3500" b="1" dirty="0" err="1">
                <a:latin typeface="Arial" panose="020B0604020202020204" pitchFamily="34" charset="0"/>
                <a:cs typeface="Arial" panose="020B0604020202020204" pitchFamily="34" charset="0"/>
              </a:rPr>
              <a:t>event_name</a:t>
            </a:r>
            <a:r>
              <a:rPr lang="en-US" sz="3500" b="1" dirty="0">
                <a:latin typeface="Arial" panose="020B0604020202020204" pitchFamily="34" charset="0"/>
                <a:cs typeface="Arial" panose="020B0604020202020204" pitchFamily="34" charset="0"/>
              </a:rPr>
              <a:t>, listener)</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đăng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kí</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lắng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nghe</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kiện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từ</a:t>
            </a:r>
            <a:r>
              <a:rPr lang="en-US" sz="3500" dirty="0">
                <a:latin typeface="Arial" panose="020B0604020202020204" pitchFamily="34" charset="0"/>
                <a:cs typeface="Arial" panose="020B0604020202020204" pitchFamily="34" charset="0"/>
              </a:rPr>
              <a:t> server </a:t>
            </a:r>
            <a:r>
              <a:rPr lang="en-US" sz="3500" dirty="0" err="1">
                <a:latin typeface="Arial" panose="020B0604020202020204" pitchFamily="34" charset="0"/>
                <a:cs typeface="Arial" panose="020B0604020202020204" pitchFamily="34" charset="0"/>
              </a:rPr>
              <a:t>trả</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về</a:t>
            </a:r>
            <a:endParaRPr lang="en-US" sz="3500" dirty="0">
              <a:latin typeface="Arial" panose="020B0604020202020204" pitchFamily="34" charset="0"/>
              <a:cs typeface="Arial" panose="020B0604020202020204" pitchFamily="34" charset="0"/>
            </a:endParaRPr>
          </a:p>
          <a:p>
            <a:r>
              <a:rPr lang="en-US" sz="3500" b="1" dirty="0">
                <a:latin typeface="Arial" panose="020B0604020202020204" pitchFamily="34" charset="0"/>
                <a:cs typeface="Arial" panose="020B0604020202020204" pitchFamily="34" charset="0"/>
              </a:rPr>
              <a:t>emit(</a:t>
            </a:r>
            <a:r>
              <a:rPr lang="en-US" sz="3500" b="1" dirty="0" err="1">
                <a:latin typeface="Arial" panose="020B0604020202020204" pitchFamily="34" charset="0"/>
                <a:cs typeface="Arial" panose="020B0604020202020204" pitchFamily="34" charset="0"/>
              </a:rPr>
              <a:t>event_name</a:t>
            </a:r>
            <a:r>
              <a:rPr lang="en-US" sz="3500" b="1" dirty="0">
                <a:latin typeface="Arial" panose="020B0604020202020204" pitchFamily="34" charset="0"/>
                <a:cs typeface="Arial" panose="020B0604020202020204" pitchFamily="34" charset="0"/>
              </a:rPr>
              <a:t>, data)</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gửi</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kiện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lên</a:t>
            </a:r>
            <a:r>
              <a:rPr lang="en-US" sz="3500" dirty="0">
                <a:latin typeface="Arial" panose="020B0604020202020204" pitchFamily="34" charset="0"/>
                <a:cs typeface="Arial" panose="020B0604020202020204" pitchFamily="34" charset="0"/>
              </a:rPr>
              <a:t> server</a:t>
            </a:r>
          </a:p>
          <a:p>
            <a:r>
              <a:rPr lang="en-US" sz="3500" b="1" dirty="0">
                <a:latin typeface="Arial" panose="020B0604020202020204" pitchFamily="34" charset="0"/>
                <a:cs typeface="Arial" panose="020B0604020202020204" pitchFamily="34" charset="0"/>
              </a:rPr>
              <a:t>off(</a:t>
            </a:r>
            <a:r>
              <a:rPr lang="en-US" sz="3500" b="1" dirty="0" err="1">
                <a:latin typeface="Arial" panose="020B0604020202020204" pitchFamily="34" charset="0"/>
                <a:cs typeface="Arial" panose="020B0604020202020204" pitchFamily="34" charset="0"/>
              </a:rPr>
              <a:t>event_name</a:t>
            </a:r>
            <a:r>
              <a:rPr lang="en-US" sz="3500" b="1" dirty="0">
                <a:latin typeface="Arial" panose="020B0604020202020204" pitchFamily="34" charset="0"/>
                <a:cs typeface="Arial" panose="020B0604020202020204" pitchFamily="34" charset="0"/>
              </a:rPr>
              <a: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ngừng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lắng</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nghe</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một</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sự</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kiện</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nào</a:t>
            </a:r>
            <a:r>
              <a:rPr lang="en-US" sz="3500" dirty="0">
                <a:latin typeface="Arial" panose="020B0604020202020204" pitchFamily="34" charset="0"/>
                <a:cs typeface="Arial" panose="020B0604020202020204" pitchFamily="34" charset="0"/>
              </a:rPr>
              <a:t> </a:t>
            </a:r>
            <a:r>
              <a:rPr lang="en-US" sz="3500" dirty="0" err="1">
                <a:latin typeface="Arial" panose="020B0604020202020204" pitchFamily="34" charset="0"/>
                <a:cs typeface="Arial" panose="020B0604020202020204" pitchFamily="34" charset="0"/>
              </a:rPr>
              <a:t>đó</a:t>
            </a:r>
            <a:endParaRPr lang="en-US" sz="3500" dirty="0">
              <a:latin typeface="Arial" panose="020B0604020202020204" pitchFamily="34" charset="0"/>
              <a:cs typeface="Arial" panose="020B0604020202020204" pitchFamily="34" charset="0"/>
            </a:endParaRPr>
          </a:p>
          <a:p>
            <a:endParaRPr lang="en-US" sz="3500" dirty="0">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2769AE42-C8D0-4796-A081-82C87B2B33B3}"/>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Socket.io</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9182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5472" y="3207301"/>
            <a:ext cx="7881139" cy="1779038"/>
          </a:xfrm>
        </p:spPr>
      </p:pic>
      <p:sp>
        <p:nvSpPr>
          <p:cNvPr id="5" name="Title 1">
            <a:extLst>
              <a:ext uri="{FF2B5EF4-FFF2-40B4-BE49-F238E27FC236}">
                <a16:creationId xmlns:a16="http://schemas.microsoft.com/office/drawing/2014/main" id="{9D8395A2-9C0E-4FC1-BB75-F25684308AF7}"/>
              </a:ext>
            </a:extLst>
          </p:cNvPr>
          <p:cNvSpPr txBox="1">
            <a:spLocks/>
          </p:cNvSpPr>
          <p:nvPr/>
        </p:nvSpPr>
        <p:spPr>
          <a:xfrm>
            <a:off x="-764991" y="1081722"/>
            <a:ext cx="11702681" cy="1524442"/>
          </a:xfrm>
          <a:prstGeom prst="rect">
            <a:avLst/>
          </a:prstGeom>
        </p:spPr>
        <p:txBody>
          <a:bodyPr vert="horz" lIns="91440" tIns="45720" rIns="91440" bIns="45720" rtlCol="0" anchor="t">
            <a:normAutofit lnSpcReduction="10000"/>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vi-VN" sz="5000" dirty="0">
                <a:solidFill>
                  <a:schemeClr val="tx1"/>
                </a:solidFill>
                <a:latin typeface="Arial" panose="020B0604020202020204" pitchFamily="34" charset="0"/>
                <a:cs typeface="Arial" panose="020B0604020202020204" pitchFamily="34" charset="0"/>
              </a:rPr>
              <a:t>Xử lý và hiển thị thông tin </a:t>
            </a:r>
            <a:endParaRPr lang="en-US" sz="5000" dirty="0">
              <a:solidFill>
                <a:schemeClr val="tx1"/>
              </a:solidFill>
              <a:latin typeface="Arial" panose="020B0604020202020204" pitchFamily="34" charset="0"/>
              <a:cs typeface="Arial" panose="020B0604020202020204" pitchFamily="34" charset="0"/>
            </a:endParaRPr>
          </a:p>
          <a:p>
            <a:pPr algn="ctr"/>
            <a:r>
              <a:rPr lang="vi-VN" sz="5000" dirty="0">
                <a:solidFill>
                  <a:schemeClr val="tx1"/>
                </a:solidFill>
                <a:latin typeface="Arial" panose="020B0604020202020204" pitchFamily="34" charset="0"/>
                <a:cs typeface="Arial" panose="020B0604020202020204" pitchFamily="34" charset="0"/>
              </a:rPr>
              <a:t>trên web client</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46055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27343" y="2338942"/>
            <a:ext cx="5489313" cy="3464119"/>
          </a:xfrm>
        </p:spPr>
        <p:txBody>
          <a:bodyPr>
            <a:normAutofit/>
          </a:bodyPr>
          <a:lstStyle/>
          <a:p>
            <a:r>
              <a:rPr lang="en-US" sz="3500" dirty="0">
                <a:latin typeface="Arial" panose="020B0604020202020204" pitchFamily="34" charset="0"/>
                <a:cs typeface="Arial" panose="020B0604020202020204" pitchFamily="34" charset="0"/>
              </a:rPr>
              <a:t>Sign up member</a:t>
            </a:r>
          </a:p>
          <a:p>
            <a:r>
              <a:rPr lang="en-US" sz="3500" dirty="0">
                <a:latin typeface="Arial" panose="020B0604020202020204" pitchFamily="34" charset="0"/>
                <a:cs typeface="Arial" panose="020B0604020202020204" pitchFamily="34" charset="0"/>
              </a:rPr>
              <a:t>Parked</a:t>
            </a:r>
            <a:br>
              <a:rPr lang="en-US" sz="3500" dirty="0">
                <a:latin typeface="Arial" panose="020B0604020202020204" pitchFamily="34" charset="0"/>
                <a:cs typeface="Arial" panose="020B0604020202020204" pitchFamily="34" charset="0"/>
              </a:rPr>
            </a:br>
            <a:r>
              <a:rPr lang="en-US" sz="3500" dirty="0">
                <a:latin typeface="Arial" panose="020B0604020202020204" pitchFamily="34" charset="0"/>
                <a:cs typeface="Arial" panose="020B0604020202020204" pitchFamily="34" charset="0"/>
              </a:rPr>
              <a:t>Member Parked</a:t>
            </a:r>
            <a:br>
              <a:rPr lang="en-US" sz="3500" dirty="0">
                <a:latin typeface="Arial" panose="020B0604020202020204" pitchFamily="34" charset="0"/>
                <a:cs typeface="Arial" panose="020B0604020202020204" pitchFamily="34" charset="0"/>
              </a:rPr>
            </a:br>
            <a:r>
              <a:rPr lang="en-US" sz="3500" dirty="0">
                <a:latin typeface="Arial" panose="020B0604020202020204" pitchFamily="34" charset="0"/>
                <a:cs typeface="Arial" panose="020B0604020202020204" pitchFamily="34" charset="0"/>
              </a:rPr>
              <a:t>Guest Parked</a:t>
            </a:r>
          </a:p>
          <a:p>
            <a:r>
              <a:rPr lang="en-US" sz="3500" dirty="0">
                <a:latin typeface="Arial" panose="020B0604020202020204" pitchFamily="34" charset="0"/>
                <a:cs typeface="Arial" panose="020B0604020202020204" pitchFamily="34" charset="0"/>
              </a:rPr>
              <a:t>Parking manager</a:t>
            </a:r>
          </a:p>
        </p:txBody>
      </p:sp>
      <p:sp>
        <p:nvSpPr>
          <p:cNvPr id="4" name="Title 1">
            <a:extLst>
              <a:ext uri="{FF2B5EF4-FFF2-40B4-BE49-F238E27FC236}">
                <a16:creationId xmlns:a16="http://schemas.microsoft.com/office/drawing/2014/main" id="{FB846CB2-3364-466E-9CBD-2B1AC5A804E3}"/>
              </a:ext>
            </a:extLst>
          </p:cNvPr>
          <p:cNvSpPr txBox="1">
            <a:spLocks/>
          </p:cNvSpPr>
          <p:nvPr/>
        </p:nvSpPr>
        <p:spPr>
          <a:xfrm>
            <a:off x="-850716" y="121210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vi-VN" sz="5000" dirty="0">
                <a:solidFill>
                  <a:schemeClr val="tx1"/>
                </a:solidFill>
                <a:latin typeface="Arial" panose="020B0604020202020204" pitchFamily="34" charset="0"/>
                <a:cs typeface="Arial" panose="020B0604020202020204" pitchFamily="34" charset="0"/>
              </a:rPr>
              <a:t>Xử lý thông tin từ node MCU</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1135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0549" y="2161059"/>
            <a:ext cx="4347675" cy="1480927"/>
          </a:xfrm>
          <a:prstGeom prst="rect">
            <a:avLst/>
          </a:prstGeom>
        </p:spPr>
        <p:style>
          <a:lnRef idx="2">
            <a:schemeClr val="accent5"/>
          </a:lnRef>
          <a:fillRef idx="1">
            <a:schemeClr val="lt1"/>
          </a:fillRef>
          <a:effectRef idx="0">
            <a:schemeClr val="accent5"/>
          </a:effectRef>
          <a:fontRef idx="minor">
            <a:schemeClr val="dk1"/>
          </a:fontRef>
        </p:style>
      </p:pic>
      <p:sp>
        <p:nvSpPr>
          <p:cNvPr id="5" name="Title 1">
            <a:extLst>
              <a:ext uri="{FF2B5EF4-FFF2-40B4-BE49-F238E27FC236}">
                <a16:creationId xmlns:a16="http://schemas.microsoft.com/office/drawing/2014/main" id="{2BD430BB-40B3-4452-A046-63E8AB6126DE}"/>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Parking Manager</a:t>
            </a:r>
            <a:endParaRPr lang="en-US" sz="5000" dirty="0">
              <a:solidFill>
                <a:schemeClr val="tx1"/>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D19841FC-B8B4-4430-89F1-7359DF688273}"/>
              </a:ext>
            </a:extLst>
          </p:cNvPr>
          <p:cNvPicPr>
            <a:picLocks noChangeAspect="1"/>
          </p:cNvPicPr>
          <p:nvPr/>
        </p:nvPicPr>
        <p:blipFill>
          <a:blip r:embed="rId3"/>
          <a:stretch>
            <a:fillRect/>
          </a:stretch>
        </p:blipFill>
        <p:spPr>
          <a:xfrm>
            <a:off x="605974" y="1967264"/>
            <a:ext cx="3591574" cy="3349445"/>
          </a:xfrm>
          <a:prstGeom prst="rect">
            <a:avLst/>
          </a:prstGeom>
        </p:spPr>
      </p:pic>
    </p:spTree>
    <p:extLst>
      <p:ext uri="{BB962C8B-B14F-4D97-AF65-F5344CB8AC3E}">
        <p14:creationId xmlns:p14="http://schemas.microsoft.com/office/powerpoint/2010/main" val="25514916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a:solidFill>
                  <a:schemeClr val="tx1"/>
                </a:solidFill>
                <a:latin typeface="Arial" panose="020B0604020202020204" pitchFamily="34" charset="0"/>
                <a:cs typeface="Arial" panose="020B0604020202020204" pitchFamily="34" charset="0"/>
              </a:rPr>
              <a:t>Database</a:t>
            </a:r>
          </a:p>
        </p:txBody>
      </p:sp>
      <p:sp>
        <p:nvSpPr>
          <p:cNvPr id="3" name="Title 1">
            <a:extLst>
              <a:ext uri="{FF2B5EF4-FFF2-40B4-BE49-F238E27FC236}">
                <a16:creationId xmlns:a16="http://schemas.microsoft.com/office/drawing/2014/main" id="{29F366A5-F126-43F0-ADE7-F38A65E5F30F}"/>
              </a:ext>
            </a:extLst>
          </p:cNvPr>
          <p:cNvSpPr txBox="1">
            <a:spLocks/>
          </p:cNvSpPr>
          <p:nvPr/>
        </p:nvSpPr>
        <p:spPr>
          <a:xfrm>
            <a:off x="-1279342" y="86095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err="1">
                <a:solidFill>
                  <a:schemeClr val="tx1"/>
                </a:solidFill>
                <a:latin typeface="Arial" panose="020B0604020202020204" pitchFamily="34" charset="0"/>
                <a:cs typeface="Arial" panose="020B0604020202020204" pitchFamily="34" charset="0"/>
              </a:rPr>
              <a:t>Giới</a:t>
            </a:r>
            <a:r>
              <a:rPr lang="en-US" sz="5000" dirty="0">
                <a:solidFill>
                  <a:schemeClr val="tx1"/>
                </a:solidFill>
                <a:latin typeface="Arial" panose="020B0604020202020204" pitchFamily="34" charset="0"/>
                <a:cs typeface="Arial" panose="020B0604020202020204" pitchFamily="34" charset="0"/>
              </a:rPr>
              <a:t> </a:t>
            </a:r>
            <a:r>
              <a:rPr lang="en-US" sz="5000" err="1">
                <a:solidFill>
                  <a:schemeClr val="tx1"/>
                </a:solidFill>
                <a:latin typeface="Arial" panose="020B0604020202020204" pitchFamily="34" charset="0"/>
                <a:cs typeface="Arial" panose="020B0604020202020204" pitchFamily="34" charset="0"/>
              </a:rPr>
              <a:t>thiệu</a:t>
            </a:r>
            <a:r>
              <a:rPr lang="en-US" sz="5000">
                <a:solidFill>
                  <a:schemeClr val="tx1"/>
                </a:solidFill>
                <a:latin typeface="Arial" panose="020B0604020202020204" pitchFamily="34" charset="0"/>
                <a:cs typeface="Arial" panose="020B0604020202020204" pitchFamily="34" charset="0"/>
              </a:rPr>
              <a:t> Mongodb</a:t>
            </a:r>
            <a:endParaRPr lang="en-US" sz="5000" dirty="0">
              <a:solidFill>
                <a:schemeClr val="tx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6BF201E-1882-41D2-8032-2F3E1363763C}"/>
              </a:ext>
            </a:extLst>
          </p:cNvPr>
          <p:cNvSpPr/>
          <p:nvPr/>
        </p:nvSpPr>
        <p:spPr>
          <a:xfrm>
            <a:off x="289806" y="1850166"/>
            <a:ext cx="8854194" cy="4401205"/>
          </a:xfrm>
          <a:prstGeom prst="rect">
            <a:avLst/>
          </a:prstGeom>
        </p:spPr>
        <p:txBody>
          <a:bodyPr wrap="square">
            <a:spAutoFit/>
          </a:bodyPr>
          <a:lstStyle/>
          <a:p>
            <a:pPr marL="285750" indent="-285750">
              <a:buFont typeface="Wingdings" panose="05000000000000000000" pitchFamily="2" charset="2"/>
              <a:buChar char="v"/>
            </a:pPr>
            <a:r>
              <a:rPr lang="vi-VN" sz="2800" dirty="0">
                <a:latin typeface="Arial" panose="020B0604020202020204" pitchFamily="34" charset="0"/>
                <a:cs typeface="Arial" panose="020B0604020202020204" pitchFamily="34" charset="0"/>
              </a:rPr>
              <a:t>MongoDB là một hệ quản trị cơ sở dữ liệu mã nguồn mở thuộc họ NoSQL. Nó được thiết kế theo kiểu hướng đối tượng, các bảng trong MongoDB được cấu trúc rất linh hoạt, cho phép các dữ liệu lưu trữ trên bảng không cần tuân theo một cấu trúc nhất định nào cả </a:t>
            </a:r>
            <a:r>
              <a:rPr lang="en-US" sz="2800"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v"/>
            </a:pPr>
            <a:endParaRPr lang="en-US" sz="2800"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v"/>
            </a:pPr>
            <a:r>
              <a:rPr lang="vi-VN" sz="2800" dirty="0">
                <a:latin typeface="Arial" panose="020B0604020202020204" pitchFamily="34" charset="0"/>
                <a:cs typeface="Arial" panose="020B0604020202020204" pitchFamily="34" charset="0"/>
              </a:rPr>
              <a:t>MongoDB lưu trữ dữ liệu theo hướng </a:t>
            </a:r>
            <a:r>
              <a:rPr lang="en-US" sz="2800" dirty="0">
                <a:latin typeface="Arial" panose="020B0604020202020204" pitchFamily="34" charset="0"/>
                <a:cs typeface="Arial" panose="020B0604020202020204" pitchFamily="34" charset="0"/>
              </a:rPr>
              <a:t>document</a:t>
            </a:r>
            <a:r>
              <a:rPr lang="vi-VN" sz="2800" dirty="0">
                <a:latin typeface="Arial" panose="020B0604020202020204" pitchFamily="34" charset="0"/>
                <a:cs typeface="Arial" panose="020B0604020202020204" pitchFamily="34" charset="0"/>
              </a:rPr>
              <a:t>, các dữ liệu được lưu trữ trong document kiểu JSON nên truy vấn sẽ rất nhanh</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37799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vi-VN" sz="5000">
                <a:solidFill>
                  <a:schemeClr val="tx1"/>
                </a:solidFill>
                <a:latin typeface="Arial" panose="020B0604020202020204" pitchFamily="34" charset="0"/>
                <a:cs typeface="Arial" panose="020B0604020202020204" pitchFamily="34" charset="0"/>
              </a:rPr>
              <a:t>Ưu điểm của Mongdb</a:t>
            </a:r>
            <a:endParaRPr lang="vi-VN" sz="5000" dirty="0">
              <a:solidFill>
                <a:schemeClr val="tx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6BF201E-1882-41D2-8032-2F3E1363763C}"/>
              </a:ext>
            </a:extLst>
          </p:cNvPr>
          <p:cNvSpPr/>
          <p:nvPr/>
        </p:nvSpPr>
        <p:spPr>
          <a:xfrm>
            <a:off x="-121921" y="2331623"/>
            <a:ext cx="9650233" cy="369332"/>
          </a:xfrm>
          <a:prstGeom prst="rect">
            <a:avLst/>
          </a:prstGeom>
        </p:spPr>
        <p:txBody>
          <a:bodyPr wrap="square">
            <a:spAutoFit/>
          </a:bodyPr>
          <a:lstStyle/>
          <a:p>
            <a:pPr marL="285750" indent="-285750">
              <a:buFont typeface="Wingdings" panose="05000000000000000000" pitchFamily="2" charset="2"/>
              <a:buChar char="v"/>
            </a:pPr>
            <a:endParaRPr lang="en-US"/>
          </a:p>
        </p:txBody>
      </p:sp>
      <p:sp>
        <p:nvSpPr>
          <p:cNvPr id="5" name="Rectangle 4">
            <a:extLst>
              <a:ext uri="{FF2B5EF4-FFF2-40B4-BE49-F238E27FC236}">
                <a16:creationId xmlns:a16="http://schemas.microsoft.com/office/drawing/2014/main" id="{FB7A0DE8-07E1-4B12-9ABA-1AF4A0BDA049}"/>
              </a:ext>
            </a:extLst>
          </p:cNvPr>
          <p:cNvSpPr/>
          <p:nvPr/>
        </p:nvSpPr>
        <p:spPr>
          <a:xfrm>
            <a:off x="315776" y="1443841"/>
            <a:ext cx="6170750" cy="3970318"/>
          </a:xfrm>
          <a:prstGeom prst="rect">
            <a:avLst/>
          </a:prstGeom>
        </p:spPr>
        <p:txBody>
          <a:bodyPr wrap="square">
            <a:spAutoFit/>
          </a:bodyPr>
          <a:lstStyle/>
          <a:p>
            <a:pPr marL="342900" indent="-342900">
              <a:buFont typeface="Arial" panose="020B0604020202020204" pitchFamily="34" charset="0"/>
              <a:buChar char="•"/>
            </a:pPr>
            <a:r>
              <a:rPr lang="vi-VN" sz="2800" dirty="0">
                <a:latin typeface="Arial" panose="020B0604020202020204" pitchFamily="34" charset="0"/>
                <a:cs typeface="Arial" panose="020B0604020202020204" pitchFamily="34" charset="0"/>
              </a:rPr>
              <a:t>Schema linh hoạt</a:t>
            </a:r>
            <a:endParaRPr lang="en-US" sz="28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vi-VN" sz="2800" dirty="0">
                <a:latin typeface="Arial" panose="020B0604020202020204" pitchFamily="34" charset="0"/>
                <a:cs typeface="Arial" panose="020B0604020202020204" pitchFamily="34" charset="0"/>
              </a:rPr>
              <a:t>Cấu trúc đối tượng rõ ràng.</a:t>
            </a:r>
          </a:p>
          <a:p>
            <a:pPr marL="342900" indent="-342900">
              <a:buFont typeface="Arial" panose="020B0604020202020204" pitchFamily="34" charset="0"/>
              <a:buChar char="•"/>
            </a:pPr>
            <a:r>
              <a:rPr lang="en-US" sz="2800" dirty="0" err="1">
                <a:latin typeface="Arial" panose="020B0604020202020204" pitchFamily="34" charset="0"/>
                <a:cs typeface="Arial" panose="020B0604020202020204" pitchFamily="34" charset="0"/>
              </a:rPr>
              <a:t>Truy</a:t>
            </a:r>
            <a:r>
              <a:rPr lang="en-US" sz="2800" dirty="0">
                <a:latin typeface="Arial" panose="020B0604020202020204" pitchFamily="34" charset="0"/>
                <a:cs typeface="Arial" panose="020B0604020202020204" pitchFamily="34" charset="0"/>
              </a:rPr>
              <a:t> </a:t>
            </a:r>
            <a:r>
              <a:rPr lang="vi-VN" sz="2800" dirty="0">
                <a:latin typeface="Arial" panose="020B0604020202020204" pitchFamily="34" charset="0"/>
                <a:cs typeface="Arial" panose="020B0604020202020204" pitchFamily="34" charset="0"/>
              </a:rPr>
              <a:t>vấn nhanh.</a:t>
            </a:r>
          </a:p>
          <a:p>
            <a:pPr marL="342900" indent="-342900">
              <a:buFont typeface="Arial" panose="020B0604020202020204" pitchFamily="34" charset="0"/>
              <a:buChar char="•"/>
            </a:pPr>
            <a:r>
              <a:rPr lang="vi-VN" sz="2800" dirty="0">
                <a:latin typeface="Arial" panose="020B0604020202020204" pitchFamily="34" charset="0"/>
                <a:cs typeface="Arial" panose="020B0604020202020204" pitchFamily="34" charset="0"/>
              </a:rPr>
              <a:t>MongoDB rất dễ mở rộng.</a:t>
            </a:r>
          </a:p>
          <a:p>
            <a:pPr marL="342900" indent="-342900">
              <a:buFont typeface="Arial" panose="020B0604020202020204" pitchFamily="34" charset="0"/>
              <a:buChar char="•"/>
            </a:pPr>
            <a:r>
              <a:rPr lang="vi-VN" sz="2800" dirty="0">
                <a:latin typeface="Arial" panose="020B0604020202020204" pitchFamily="34" charset="0"/>
                <a:cs typeface="Arial" panose="020B0604020202020204" pitchFamily="34" charset="0"/>
              </a:rPr>
              <a:t>Không có các join: Điều này cũng góp phần tạo nên tốc độ truy vấn cực nhanh trên mongoDB.</a:t>
            </a:r>
          </a:p>
          <a:p>
            <a:pPr marL="342900" indent="-342900">
              <a:buFont typeface="Arial" panose="020B0604020202020204" pitchFamily="34" charset="0"/>
              <a:buChar char="•"/>
            </a:pPr>
            <a:r>
              <a:rPr lang="vi-VN" sz="2800" dirty="0">
                <a:latin typeface="Arial" panose="020B0604020202020204" pitchFamily="34" charset="0"/>
                <a:cs typeface="Arial" panose="020B0604020202020204" pitchFamily="34" charset="0"/>
              </a:rPr>
              <a:t>MongoDB phù hợp cho các ứng dụng realtime.</a:t>
            </a:r>
            <a:endParaRPr lang="en-US" sz="28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E041E993-D700-48B6-82A6-A33EC74D42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2906" y="715522"/>
            <a:ext cx="3970866" cy="1985433"/>
          </a:xfrm>
          <a:prstGeom prst="rect">
            <a:avLst/>
          </a:prstGeom>
        </p:spPr>
      </p:pic>
    </p:spTree>
    <p:extLst>
      <p:ext uri="{BB962C8B-B14F-4D97-AF65-F5344CB8AC3E}">
        <p14:creationId xmlns:p14="http://schemas.microsoft.com/office/powerpoint/2010/main" val="7831099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vi-VN" sz="5000" dirty="0">
              <a:solidFill>
                <a:schemeClr val="tx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6BF201E-1882-41D2-8032-2F3E1363763C}"/>
              </a:ext>
            </a:extLst>
          </p:cNvPr>
          <p:cNvSpPr/>
          <p:nvPr/>
        </p:nvSpPr>
        <p:spPr>
          <a:xfrm>
            <a:off x="-121921" y="2331623"/>
            <a:ext cx="9650233" cy="369332"/>
          </a:xfrm>
          <a:prstGeom prst="rect">
            <a:avLst/>
          </a:prstGeom>
        </p:spPr>
        <p:txBody>
          <a:bodyPr wrap="square">
            <a:spAutoFit/>
          </a:bodyPr>
          <a:lstStyle/>
          <a:p>
            <a:pPr marL="285750" indent="-285750">
              <a:buFont typeface="Wingdings" panose="05000000000000000000" pitchFamily="2" charset="2"/>
              <a:buChar char="v"/>
            </a:pPr>
            <a:endParaRPr lang="en-US"/>
          </a:p>
        </p:txBody>
      </p:sp>
      <p:sp>
        <p:nvSpPr>
          <p:cNvPr id="6" name="Title 1">
            <a:extLst>
              <a:ext uri="{FF2B5EF4-FFF2-40B4-BE49-F238E27FC236}">
                <a16:creationId xmlns:a16="http://schemas.microsoft.com/office/drawing/2014/main" id="{ED4EA4F6-6726-4A6A-B5B8-976CAE41AFF4}"/>
              </a:ext>
            </a:extLst>
          </p:cNvPr>
          <p:cNvSpPr txBox="1">
            <a:spLocks/>
          </p:cNvSpPr>
          <p:nvPr/>
        </p:nvSpPr>
        <p:spPr>
          <a:xfrm>
            <a:off x="-1148146" y="64603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a:solidFill>
                  <a:schemeClr val="tx1"/>
                </a:solidFill>
                <a:latin typeface="Arial" panose="020B0604020202020204" pitchFamily="34" charset="0"/>
                <a:cs typeface="Arial" panose="020B0604020202020204" pitchFamily="34" charset="0"/>
              </a:rPr>
              <a:t>User</a:t>
            </a:r>
          </a:p>
        </p:txBody>
      </p:sp>
      <p:sp>
        <p:nvSpPr>
          <p:cNvPr id="14" name="Rectangle 13">
            <a:extLst>
              <a:ext uri="{FF2B5EF4-FFF2-40B4-BE49-F238E27FC236}">
                <a16:creationId xmlns:a16="http://schemas.microsoft.com/office/drawing/2014/main" id="{EFB33EFE-F99D-414E-B55B-9727E5E8475C}"/>
              </a:ext>
            </a:extLst>
          </p:cNvPr>
          <p:cNvSpPr/>
          <p:nvPr/>
        </p:nvSpPr>
        <p:spPr>
          <a:xfrm>
            <a:off x="1190362" y="2088178"/>
            <a:ext cx="7810764" cy="2923877"/>
          </a:xfrm>
          <a:prstGeom prst="rect">
            <a:avLst/>
          </a:prstGeom>
          <a:ln>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vi-VN" sz="2800" b="1" dirty="0">
                <a:latin typeface="Arial" panose="020B0604020202020204" pitchFamily="34" charset="0"/>
                <a:cs typeface="Arial" panose="020B0604020202020204" pitchFamily="34" charset="0"/>
              </a:rPr>
              <a:t>Bảng user</a:t>
            </a:r>
          </a:p>
          <a:p>
            <a:pPr marL="457200" indent="-457200">
              <a:buFont typeface="Wingdings" panose="05000000000000000000" pitchFamily="2" charset="2"/>
              <a:buChar char="v"/>
            </a:pPr>
            <a:r>
              <a:rPr lang="vi-VN" sz="2600" dirty="0">
                <a:latin typeface="Arial" panose="020B0604020202020204" pitchFamily="34" charset="0"/>
                <a:cs typeface="Arial" panose="020B0604020202020204" pitchFamily="34" charset="0"/>
              </a:rPr>
              <a:t>id: Id thẻ</a:t>
            </a:r>
            <a:endParaRPr lang="en-US" sz="2600"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r>
              <a:rPr lang="vi-VN" sz="2600" dirty="0">
                <a:latin typeface="Arial" panose="020B0604020202020204" pitchFamily="34" charset="0"/>
                <a:cs typeface="Arial" panose="020B0604020202020204" pitchFamily="34" charset="0"/>
              </a:rPr>
              <a:t>car_code: dãy chữ, số cho biển số xe được nhập vào </a:t>
            </a:r>
            <a:r>
              <a:rPr lang="en-US" sz="2600" dirty="0" err="1">
                <a:latin typeface="Arial" panose="020B0604020202020204" pitchFamily="34" charset="0"/>
                <a:cs typeface="Arial" panose="020B0604020202020204" pitchFamily="34" charset="0"/>
              </a:rPr>
              <a:t>từ</a:t>
            </a:r>
            <a:r>
              <a:rPr lang="en-US" sz="2600" dirty="0">
                <a:latin typeface="Arial" panose="020B0604020202020204" pitchFamily="34" charset="0"/>
                <a:cs typeface="Arial" panose="020B0604020202020204" pitchFamily="34" charset="0"/>
              </a:rPr>
              <a:t> form.</a:t>
            </a:r>
            <a:endParaRPr lang="vi-VN" sz="2600"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r>
              <a:rPr lang="vi-VN" sz="2600" dirty="0">
                <a:latin typeface="Arial" panose="020B0604020202020204" pitchFamily="34" charset="0"/>
                <a:cs typeface="Arial" panose="020B0604020202020204" pitchFamily="34" charset="0"/>
              </a:rPr>
              <a:t>flag: trả về 1 hoặc 0, mục đích để kiểm tra xe có trong database chưa.</a:t>
            </a:r>
          </a:p>
          <a:p>
            <a:pPr marL="457200" indent="-457200">
              <a:buFont typeface="Wingdings" panose="05000000000000000000" pitchFamily="2" charset="2"/>
              <a:buChar char="v"/>
            </a:pPr>
            <a:r>
              <a:rPr lang="vi-VN" sz="2600" dirty="0">
                <a:latin typeface="Arial" panose="020B0604020202020204" pitchFamily="34" charset="0"/>
                <a:cs typeface="Arial" panose="020B0604020202020204" pitchFamily="34" charset="0"/>
              </a:rPr>
              <a:t>is_member: là thành viên nếu giá trị trả về 1</a:t>
            </a:r>
          </a:p>
        </p:txBody>
      </p:sp>
    </p:spTree>
    <p:extLst>
      <p:ext uri="{BB962C8B-B14F-4D97-AF65-F5344CB8AC3E}">
        <p14:creationId xmlns:p14="http://schemas.microsoft.com/office/powerpoint/2010/main" val="14698304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social media post&#10;&#10;Description automatically generated">
            <a:extLst>
              <a:ext uri="{FF2B5EF4-FFF2-40B4-BE49-F238E27FC236}">
                <a16:creationId xmlns:a16="http://schemas.microsoft.com/office/drawing/2014/main" id="{E2541A1C-051E-411D-87CF-EA15DE9699C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6161" y="942976"/>
            <a:ext cx="7409155" cy="5700712"/>
          </a:xfrm>
          <a:prstGeom prst="rect">
            <a:avLst/>
          </a:prstGeom>
        </p:spPr>
      </p:pic>
    </p:spTree>
    <p:extLst>
      <p:ext uri="{BB962C8B-B14F-4D97-AF65-F5344CB8AC3E}">
        <p14:creationId xmlns:p14="http://schemas.microsoft.com/office/powerpoint/2010/main" val="41507514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vi-VN" sz="5000" dirty="0">
              <a:solidFill>
                <a:schemeClr val="tx1"/>
              </a:solidFill>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6BF201E-1882-41D2-8032-2F3E1363763C}"/>
              </a:ext>
            </a:extLst>
          </p:cNvPr>
          <p:cNvSpPr/>
          <p:nvPr/>
        </p:nvSpPr>
        <p:spPr>
          <a:xfrm>
            <a:off x="-121921" y="2331623"/>
            <a:ext cx="9650233" cy="369332"/>
          </a:xfrm>
          <a:prstGeom prst="rect">
            <a:avLst/>
          </a:prstGeom>
        </p:spPr>
        <p:txBody>
          <a:bodyPr wrap="square">
            <a:spAutoFit/>
          </a:bodyPr>
          <a:lstStyle/>
          <a:p>
            <a:pPr marL="285750" indent="-285750">
              <a:buFont typeface="Wingdings" panose="05000000000000000000" pitchFamily="2" charset="2"/>
              <a:buChar char="v"/>
            </a:pPr>
            <a:endParaRPr lang="en-US"/>
          </a:p>
        </p:txBody>
      </p:sp>
      <p:sp>
        <p:nvSpPr>
          <p:cNvPr id="6" name="Title 1">
            <a:extLst>
              <a:ext uri="{FF2B5EF4-FFF2-40B4-BE49-F238E27FC236}">
                <a16:creationId xmlns:a16="http://schemas.microsoft.com/office/drawing/2014/main" id="{ED4EA4F6-6726-4A6A-B5B8-976CAE41AFF4}"/>
              </a:ext>
            </a:extLst>
          </p:cNvPr>
          <p:cNvSpPr txBox="1">
            <a:spLocks/>
          </p:cNvSpPr>
          <p:nvPr/>
        </p:nvSpPr>
        <p:spPr>
          <a:xfrm>
            <a:off x="-1126941" y="1625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Parking_lot, Admin</a:t>
            </a:r>
            <a:endParaRPr lang="en-US" sz="5000" dirty="0">
              <a:solidFill>
                <a:schemeClr val="tx1"/>
              </a:solidFill>
              <a:latin typeface="Arial" panose="020B0604020202020204" pitchFamily="34" charset="0"/>
              <a:cs typeface="Arial" panose="020B0604020202020204" pitchFamily="34" charset="0"/>
            </a:endParaRPr>
          </a:p>
        </p:txBody>
      </p:sp>
      <p:pic>
        <p:nvPicPr>
          <p:cNvPr id="10" name="Picture 9" descr="A screenshot of a cell phone&#10;&#10;Description automatically generated">
            <a:extLst>
              <a:ext uri="{FF2B5EF4-FFF2-40B4-BE49-F238E27FC236}">
                <a16:creationId xmlns:a16="http://schemas.microsoft.com/office/drawing/2014/main" id="{5AE78CD6-7617-4614-985C-56FBE88137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7409" y="3005756"/>
            <a:ext cx="6665015" cy="3705748"/>
          </a:xfrm>
          <a:prstGeom prst="rect">
            <a:avLst/>
          </a:prstGeom>
        </p:spPr>
      </p:pic>
      <p:sp>
        <p:nvSpPr>
          <p:cNvPr id="9" name="Rectangle 8">
            <a:extLst>
              <a:ext uri="{FF2B5EF4-FFF2-40B4-BE49-F238E27FC236}">
                <a16:creationId xmlns:a16="http://schemas.microsoft.com/office/drawing/2014/main" id="{FB843B79-1B7B-479D-A2AC-4C7A55EDBDEE}"/>
              </a:ext>
            </a:extLst>
          </p:cNvPr>
          <p:cNvSpPr/>
          <p:nvPr/>
        </p:nvSpPr>
        <p:spPr>
          <a:xfrm>
            <a:off x="1307410" y="1094625"/>
            <a:ext cx="6529178" cy="1815882"/>
          </a:xfrm>
          <a:prstGeom prst="rect">
            <a:avLst/>
          </a:prstGeom>
          <a:ln>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vi-VN" sz="2800" b="1" dirty="0">
                <a:latin typeface="Arial" panose="020B0604020202020204" pitchFamily="34" charset="0"/>
                <a:cs typeface="Arial" panose="020B0604020202020204" pitchFamily="34" charset="0"/>
              </a:rPr>
              <a:t>Bảng parking_lot</a:t>
            </a:r>
          </a:p>
          <a:p>
            <a:pPr marL="457200" indent="-457200">
              <a:buFont typeface="Wingdings" panose="05000000000000000000" pitchFamily="2" charset="2"/>
              <a:buChar char="v"/>
            </a:pPr>
            <a:r>
              <a:rPr lang="vi-VN" sz="2800" dirty="0">
                <a:latin typeface="Arial" panose="020B0604020202020204" pitchFamily="34" charset="0"/>
                <a:cs typeface="Arial" panose="020B0604020202020204" pitchFamily="34" charset="0"/>
              </a:rPr>
              <a:t>name: tên của nhà xe</a:t>
            </a:r>
            <a:endParaRPr lang="en-US" sz="2800"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v"/>
            </a:pPr>
            <a:r>
              <a:rPr lang="vi-VN" sz="2800" dirty="0">
                <a:latin typeface="Arial" panose="020B0604020202020204" pitchFamily="34" charset="0"/>
                <a:cs typeface="Arial" panose="020B0604020202020204" pitchFamily="34" charset="0"/>
              </a:rPr>
              <a:t>address: địa chỉ của nhà xe</a:t>
            </a:r>
          </a:p>
          <a:p>
            <a:pPr marL="457200" indent="-457200">
              <a:buFont typeface="Wingdings" panose="05000000000000000000" pitchFamily="2" charset="2"/>
              <a:buChar char="v"/>
            </a:pPr>
            <a:r>
              <a:rPr lang="vi-VN" sz="2800" dirty="0">
                <a:latin typeface="Arial" panose="020B0604020202020204" pitchFamily="34" charset="0"/>
                <a:cs typeface="Arial" panose="020B0604020202020204" pitchFamily="34" charset="0"/>
              </a:rPr>
              <a:t>amount: số lượng chỗ còn trống</a:t>
            </a:r>
          </a:p>
        </p:txBody>
      </p:sp>
    </p:spTree>
    <p:extLst>
      <p:ext uri="{BB962C8B-B14F-4D97-AF65-F5344CB8AC3E}">
        <p14:creationId xmlns:p14="http://schemas.microsoft.com/office/powerpoint/2010/main" val="2365909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C5839664-94E6-4A23-96A8-8B64D2130118}"/>
              </a:ext>
            </a:extLst>
          </p:cNvPr>
          <p:cNvGraphicFramePr>
            <a:graphicFrameLocks noGrp="1"/>
          </p:cNvGraphicFramePr>
          <p:nvPr>
            <p:ph idx="1"/>
            <p:extLst>
              <p:ext uri="{D42A27DB-BD31-4B8C-83A1-F6EECF244321}">
                <p14:modId xmlns:p14="http://schemas.microsoft.com/office/powerpoint/2010/main" val="966591506"/>
              </p:ext>
            </p:extLst>
          </p:nvPr>
        </p:nvGraphicFramePr>
        <p:xfrm>
          <a:off x="530257" y="1197034"/>
          <a:ext cx="8083483" cy="49168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itle 1">
            <a:extLst>
              <a:ext uri="{FF2B5EF4-FFF2-40B4-BE49-F238E27FC236}">
                <a16:creationId xmlns:a16="http://schemas.microsoft.com/office/drawing/2014/main" id="{77FAE007-2952-4CF3-B363-F9BA03A245AD}"/>
              </a:ext>
            </a:extLst>
          </p:cNvPr>
          <p:cNvSpPr txBox="1">
            <a:spLocks/>
          </p:cNvSpPr>
          <p:nvPr/>
        </p:nvSpPr>
        <p:spPr>
          <a:xfrm>
            <a:off x="-1279342" y="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err="1">
                <a:solidFill>
                  <a:schemeClr val="tx1"/>
                </a:solidFill>
                <a:latin typeface="Arial" panose="020B0604020202020204" pitchFamily="34" charset="0"/>
                <a:cs typeface="Arial" panose="020B0604020202020204" pitchFamily="34" charset="0"/>
              </a:rPr>
              <a:t>Tổng</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quan</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đề</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tài</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065426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EF1B30-4D91-4834-B43F-03CEFE8A7F98}"/>
              </a:ext>
            </a:extLst>
          </p:cNvPr>
          <p:cNvSpPr>
            <a:spLocks noGrp="1"/>
          </p:cNvSpPr>
          <p:nvPr>
            <p:ph idx="1"/>
          </p:nvPr>
        </p:nvSpPr>
        <p:spPr>
          <a:xfrm>
            <a:off x="1334243" y="164417"/>
            <a:ext cx="7295408" cy="2650220"/>
          </a:xfrm>
        </p:spPr>
        <p:txBody>
          <a:bodyPr>
            <a:normAutofit/>
          </a:bodyPr>
          <a:lstStyle/>
          <a:p>
            <a:r>
              <a:rPr lang="vi-VN" b="1" dirty="0">
                <a:latin typeface="Arial" panose="020B0604020202020204" pitchFamily="34" charset="0"/>
                <a:cs typeface="Arial" panose="020B0604020202020204" pitchFamily="34" charset="0"/>
              </a:rPr>
              <a:t>Bảng admin</a:t>
            </a:r>
          </a:p>
          <a:p>
            <a:pPr marL="457200" indent="-457200">
              <a:buFont typeface="Wingdings" panose="05000000000000000000" pitchFamily="2" charset="2"/>
              <a:buChar char="v"/>
            </a:pPr>
            <a:r>
              <a:rPr lang="vi-VN" dirty="0">
                <a:latin typeface="Arial" panose="020B0604020202020204" pitchFamily="34" charset="0"/>
                <a:cs typeface="Arial" panose="020B0604020202020204" pitchFamily="34" charset="0"/>
              </a:rPr>
              <a:t>username: tên admin</a:t>
            </a:r>
          </a:p>
          <a:p>
            <a:pPr marL="457200" indent="-457200">
              <a:buFont typeface="Wingdings" panose="05000000000000000000" pitchFamily="2" charset="2"/>
              <a:buChar char="v"/>
            </a:pPr>
            <a:r>
              <a:rPr lang="vi-VN" dirty="0">
                <a:latin typeface="Arial" panose="020B0604020202020204" pitchFamily="34" charset="0"/>
                <a:cs typeface="Arial" panose="020B0604020202020204" pitchFamily="34" charset="0"/>
              </a:rPr>
              <a:t>pass: mật khẩu</a:t>
            </a:r>
          </a:p>
          <a:p>
            <a:pPr marL="457200" indent="-457200">
              <a:buFont typeface="Wingdings" panose="05000000000000000000" pitchFamily="2" charset="2"/>
              <a:buChar char="v"/>
            </a:pPr>
            <a:r>
              <a:rPr lang="vi-VN" dirty="0">
                <a:latin typeface="Arial" panose="020B0604020202020204" pitchFamily="34" charset="0"/>
                <a:cs typeface="Arial" panose="020B0604020202020204" pitchFamily="34" charset="0"/>
              </a:rPr>
              <a:t>email: mail của admin</a:t>
            </a:r>
          </a:p>
          <a:p>
            <a:pPr marL="457200" indent="-457200">
              <a:buFont typeface="Wingdings" panose="05000000000000000000" pitchFamily="2" charset="2"/>
              <a:buChar char="v"/>
            </a:pPr>
            <a:r>
              <a:rPr lang="vi-VN" dirty="0">
                <a:latin typeface="Arial" panose="020B0604020202020204" pitchFamily="34" charset="0"/>
                <a:cs typeface="Arial" panose="020B0604020202020204" pitchFamily="34" charset="0"/>
              </a:rPr>
              <a:t>seasonKey: Khóa đối xứng, công nghệ mã hóa cho phép mỗi cuộc trao đổi là “1 key khác</a:t>
            </a:r>
            <a:endParaRPr lang="en-US" dirty="0"/>
          </a:p>
        </p:txBody>
      </p:sp>
      <p:pic>
        <p:nvPicPr>
          <p:cNvPr id="4" name="Picture 3" descr="A screenshot of a cell phone&#10;&#10;Description automatically generated">
            <a:extLst>
              <a:ext uri="{FF2B5EF4-FFF2-40B4-BE49-F238E27FC236}">
                <a16:creationId xmlns:a16="http://schemas.microsoft.com/office/drawing/2014/main" id="{E33C007E-3BC0-483F-B848-73ABF0B836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4243" y="2814637"/>
            <a:ext cx="7295408" cy="3679015"/>
          </a:xfrm>
          <a:prstGeom prst="rect">
            <a:avLst/>
          </a:prstGeom>
        </p:spPr>
      </p:pic>
    </p:spTree>
    <p:extLst>
      <p:ext uri="{BB962C8B-B14F-4D97-AF65-F5344CB8AC3E}">
        <p14:creationId xmlns:p14="http://schemas.microsoft.com/office/powerpoint/2010/main" val="13975118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fontScale="70000" lnSpcReduction="20000"/>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Quy trình xử lý </a:t>
            </a:r>
            <a:br>
              <a:rPr lang="en-US" sz="5000">
                <a:solidFill>
                  <a:schemeClr val="tx1"/>
                </a:solidFill>
                <a:latin typeface="Arial" panose="020B0604020202020204" pitchFamily="34" charset="0"/>
                <a:cs typeface="Arial" panose="020B0604020202020204" pitchFamily="34" charset="0"/>
              </a:rPr>
            </a:br>
            <a:r>
              <a:rPr lang="en-US" sz="5000">
                <a:solidFill>
                  <a:schemeClr val="tx1"/>
                </a:solidFill>
                <a:latin typeface="Arial" panose="020B0604020202020204" pitchFamily="34" charset="0"/>
                <a:cs typeface="Arial" panose="020B0604020202020204" pitchFamily="34" charset="0"/>
              </a:rPr>
              <a:t>dữ liệu cho gateway</a:t>
            </a:r>
            <a:endParaRPr lang="vi-VN" sz="5000" dirty="0">
              <a:solidFill>
                <a:schemeClr val="tx1"/>
              </a:solidFill>
              <a:latin typeface="Arial" panose="020B0604020202020204" pitchFamily="34" charset="0"/>
              <a:cs typeface="Arial" panose="020B0604020202020204" pitchFamily="34" charset="0"/>
            </a:endParaRPr>
          </a:p>
        </p:txBody>
      </p:sp>
      <p:grpSp>
        <p:nvGrpSpPr>
          <p:cNvPr id="142" name="Group 141">
            <a:extLst>
              <a:ext uri="{FF2B5EF4-FFF2-40B4-BE49-F238E27FC236}">
                <a16:creationId xmlns:a16="http://schemas.microsoft.com/office/drawing/2014/main" id="{F219D6C9-66C2-4253-9409-C2B565CA4015}"/>
              </a:ext>
            </a:extLst>
          </p:cNvPr>
          <p:cNvGrpSpPr/>
          <p:nvPr/>
        </p:nvGrpSpPr>
        <p:grpSpPr>
          <a:xfrm>
            <a:off x="51456" y="1198619"/>
            <a:ext cx="8867235" cy="5347195"/>
            <a:chOff x="-14389" y="1079504"/>
            <a:chExt cx="11985782" cy="5805392"/>
          </a:xfrm>
        </p:grpSpPr>
        <p:sp>
          <p:nvSpPr>
            <p:cNvPr id="29" name="Rectangle: Rounded Corners 28">
              <a:extLst>
                <a:ext uri="{FF2B5EF4-FFF2-40B4-BE49-F238E27FC236}">
                  <a16:creationId xmlns:a16="http://schemas.microsoft.com/office/drawing/2014/main" id="{65C0207F-3E26-498F-8D2B-7EFDB8DC5B52}"/>
                </a:ext>
              </a:extLst>
            </p:cNvPr>
            <p:cNvSpPr/>
            <p:nvPr/>
          </p:nvSpPr>
          <p:spPr>
            <a:xfrm>
              <a:off x="4071994" y="2097013"/>
              <a:ext cx="7899399" cy="434019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6BF201E-1882-41D2-8032-2F3E1363763C}"/>
                </a:ext>
              </a:extLst>
            </p:cNvPr>
            <p:cNvSpPr/>
            <p:nvPr/>
          </p:nvSpPr>
          <p:spPr>
            <a:xfrm>
              <a:off x="1402079" y="2331623"/>
              <a:ext cx="9650233" cy="369332"/>
            </a:xfrm>
            <a:prstGeom prst="rect">
              <a:avLst/>
            </a:prstGeom>
          </p:spPr>
          <p:txBody>
            <a:bodyPr wrap="square">
              <a:spAutoFit/>
            </a:bodyPr>
            <a:lstStyle/>
            <a:p>
              <a:pPr marL="285750" indent="-285750">
                <a:buFont typeface="Wingdings" panose="05000000000000000000" pitchFamily="2" charset="2"/>
                <a:buChar char="v"/>
              </a:pPr>
              <a:endParaRPr lang="en-US"/>
            </a:p>
          </p:txBody>
        </p:sp>
        <p:pic>
          <p:nvPicPr>
            <p:cNvPr id="3" name="Picture 2">
              <a:extLst>
                <a:ext uri="{FF2B5EF4-FFF2-40B4-BE49-F238E27FC236}">
                  <a16:creationId xmlns:a16="http://schemas.microsoft.com/office/drawing/2014/main" id="{9CCB277F-FBA0-4814-A64D-6CBF1A458DEE}"/>
                </a:ext>
              </a:extLst>
            </p:cNvPr>
            <p:cNvPicPr>
              <a:picLocks noChangeAspect="1"/>
            </p:cNvPicPr>
            <p:nvPr/>
          </p:nvPicPr>
          <p:blipFill>
            <a:blip r:embed="rId2"/>
            <a:stretch>
              <a:fillRect/>
            </a:stretch>
          </p:blipFill>
          <p:spPr>
            <a:xfrm>
              <a:off x="-14389" y="1079504"/>
              <a:ext cx="4520928" cy="1731618"/>
            </a:xfrm>
            <a:prstGeom prst="rect">
              <a:avLst/>
            </a:prstGeom>
          </p:spPr>
        </p:pic>
        <p:sp>
          <p:nvSpPr>
            <p:cNvPr id="40" name="Speech Bubble: Rectangle 39">
              <a:extLst>
                <a:ext uri="{FF2B5EF4-FFF2-40B4-BE49-F238E27FC236}">
                  <a16:creationId xmlns:a16="http://schemas.microsoft.com/office/drawing/2014/main" id="{A9F33B74-F63E-4ED7-9D6B-A4A8E53F11E3}"/>
                </a:ext>
              </a:extLst>
            </p:cNvPr>
            <p:cNvSpPr/>
            <p:nvPr/>
          </p:nvSpPr>
          <p:spPr>
            <a:xfrm>
              <a:off x="838334" y="3325727"/>
              <a:ext cx="990600" cy="838200"/>
            </a:xfrm>
            <a:prstGeom prst="wedgeRectCallout">
              <a:avLst>
                <a:gd name="adj1" fmla="val 115065"/>
                <a:gd name="adj2" fmla="val -84975"/>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a:t>ID</a:t>
              </a:r>
            </a:p>
          </p:txBody>
        </p:sp>
        <p:sp>
          <p:nvSpPr>
            <p:cNvPr id="41" name="TextBox 40">
              <a:extLst>
                <a:ext uri="{FF2B5EF4-FFF2-40B4-BE49-F238E27FC236}">
                  <a16:creationId xmlns:a16="http://schemas.microsoft.com/office/drawing/2014/main" id="{AD3475C9-B937-44C9-B42C-90FDEE9D1F37}"/>
                </a:ext>
              </a:extLst>
            </p:cNvPr>
            <p:cNvSpPr txBox="1"/>
            <p:nvPr/>
          </p:nvSpPr>
          <p:spPr>
            <a:xfrm>
              <a:off x="6378605" y="1510392"/>
              <a:ext cx="2802466" cy="568054"/>
            </a:xfrm>
            <a:prstGeom prst="rect">
              <a:avLst/>
            </a:prstGeom>
            <a:noFill/>
          </p:spPr>
          <p:txBody>
            <a:bodyPr wrap="square" rtlCol="0">
              <a:spAutoFit/>
            </a:bodyPr>
            <a:lstStyle/>
            <a:p>
              <a:pPr algn="ctr"/>
              <a:r>
                <a:rPr lang="en-US" sz="2800" b="1" dirty="0"/>
                <a:t>DATABASE</a:t>
              </a:r>
            </a:p>
          </p:txBody>
        </p:sp>
        <p:cxnSp>
          <p:nvCxnSpPr>
            <p:cNvPr id="44" name="Connector: Elbow 43">
              <a:extLst>
                <a:ext uri="{FF2B5EF4-FFF2-40B4-BE49-F238E27FC236}">
                  <a16:creationId xmlns:a16="http://schemas.microsoft.com/office/drawing/2014/main" id="{E22A5394-6BBF-440B-97A8-6130104CE66C}"/>
                </a:ext>
              </a:extLst>
            </p:cNvPr>
            <p:cNvCxnSpPr>
              <a:cxnSpLocks/>
            </p:cNvCxnSpPr>
            <p:nvPr/>
          </p:nvCxnSpPr>
          <p:spPr>
            <a:xfrm rot="16200000" flipH="1">
              <a:off x="2335587" y="2571069"/>
              <a:ext cx="1935488" cy="1540453"/>
            </a:xfrm>
            <a:prstGeom prst="bentConnector2">
              <a:avLst/>
            </a:prstGeom>
            <a:ln w="19050"/>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B5C5AE1C-2A74-4AC0-BD9F-59553B0D7896}"/>
                </a:ext>
              </a:extLst>
            </p:cNvPr>
            <p:cNvSpPr/>
            <p:nvPr/>
          </p:nvSpPr>
          <p:spPr>
            <a:xfrm>
              <a:off x="4339852" y="2477374"/>
              <a:ext cx="823996" cy="5539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solidFill>
                    <a:srgbClr val="FFFF00"/>
                  </a:solidFill>
                  <a:latin typeface="Arial" panose="020B0604020202020204" pitchFamily="34" charset="0"/>
                  <a:cs typeface="Arial" panose="020B0604020202020204" pitchFamily="34" charset="0"/>
                </a:rPr>
                <a:t>Id </a:t>
              </a:r>
            </a:p>
          </p:txBody>
        </p:sp>
        <p:sp>
          <p:nvSpPr>
            <p:cNvPr id="48" name="Rectangle 47">
              <a:extLst>
                <a:ext uri="{FF2B5EF4-FFF2-40B4-BE49-F238E27FC236}">
                  <a16:creationId xmlns:a16="http://schemas.microsoft.com/office/drawing/2014/main" id="{078E61C2-3EB0-4126-88BF-C347B1A860FD}"/>
                </a:ext>
              </a:extLst>
            </p:cNvPr>
            <p:cNvSpPr/>
            <p:nvPr/>
          </p:nvSpPr>
          <p:spPr>
            <a:xfrm>
              <a:off x="7301712" y="2475869"/>
              <a:ext cx="936745" cy="5539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Arial" panose="020B0604020202020204" pitchFamily="34" charset="0"/>
                  <a:cs typeface="Arial" panose="020B0604020202020204" pitchFamily="34" charset="0"/>
                </a:rPr>
                <a:t>flag</a:t>
              </a:r>
            </a:p>
          </p:txBody>
        </p:sp>
        <p:sp>
          <p:nvSpPr>
            <p:cNvPr id="49" name="Rectangle 48">
              <a:extLst>
                <a:ext uri="{FF2B5EF4-FFF2-40B4-BE49-F238E27FC236}">
                  <a16:creationId xmlns:a16="http://schemas.microsoft.com/office/drawing/2014/main" id="{EE85691C-DF04-449E-A3F8-5A195D202297}"/>
                </a:ext>
              </a:extLst>
            </p:cNvPr>
            <p:cNvSpPr/>
            <p:nvPr/>
          </p:nvSpPr>
          <p:spPr>
            <a:xfrm>
              <a:off x="9475068" y="2373551"/>
              <a:ext cx="2009977" cy="607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rgbClr val="FFFF00"/>
                  </a:solidFill>
                  <a:latin typeface="Arial" panose="020B0604020202020204" pitchFamily="34" charset="0"/>
                  <a:cs typeface="Arial" panose="020B0604020202020204" pitchFamily="34" charset="0"/>
                </a:rPr>
                <a:t>is_member</a:t>
              </a:r>
              <a:endParaRPr lang="en-US" sz="2000" dirty="0">
                <a:solidFill>
                  <a:srgbClr val="FFFF00"/>
                </a:solidFill>
                <a:latin typeface="Arial" panose="020B0604020202020204" pitchFamily="34" charset="0"/>
                <a:cs typeface="Arial" panose="020B0604020202020204" pitchFamily="34" charset="0"/>
              </a:endParaRPr>
            </a:p>
          </p:txBody>
        </p:sp>
        <p:cxnSp>
          <p:nvCxnSpPr>
            <p:cNvPr id="51" name="Straight Arrow Connector 50">
              <a:extLst>
                <a:ext uri="{FF2B5EF4-FFF2-40B4-BE49-F238E27FC236}">
                  <a16:creationId xmlns:a16="http://schemas.microsoft.com/office/drawing/2014/main" id="{92B102FA-7CE9-4F87-A564-6ABFFC3E1512}"/>
                </a:ext>
              </a:extLst>
            </p:cNvPr>
            <p:cNvCxnSpPr>
              <a:cxnSpLocks/>
            </p:cNvCxnSpPr>
            <p:nvPr/>
          </p:nvCxnSpPr>
          <p:spPr>
            <a:xfrm>
              <a:off x="5163848" y="2712536"/>
              <a:ext cx="210335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CCE20BD-4975-4015-859B-5B816BDA44C6}"/>
                </a:ext>
              </a:extLst>
            </p:cNvPr>
            <p:cNvCxnSpPr>
              <a:cxnSpLocks/>
            </p:cNvCxnSpPr>
            <p:nvPr/>
          </p:nvCxnSpPr>
          <p:spPr>
            <a:xfrm>
              <a:off x="8238457" y="2712536"/>
              <a:ext cx="12487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87BDD893-91D4-4924-8C0E-91FA7DF0DEBB}"/>
                </a:ext>
              </a:extLst>
            </p:cNvPr>
            <p:cNvCxnSpPr>
              <a:cxnSpLocks/>
            </p:cNvCxnSpPr>
            <p:nvPr/>
          </p:nvCxnSpPr>
          <p:spPr>
            <a:xfrm>
              <a:off x="4762430" y="3029867"/>
              <a:ext cx="0" cy="72923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B696A2C-6CCB-4D65-9EB3-AAAA42B1995F}"/>
                </a:ext>
              </a:extLst>
            </p:cNvPr>
            <p:cNvSpPr txBox="1"/>
            <p:nvPr/>
          </p:nvSpPr>
          <p:spPr>
            <a:xfrm>
              <a:off x="5386614" y="2140117"/>
              <a:ext cx="1375571" cy="501225"/>
            </a:xfrm>
            <a:prstGeom prst="rect">
              <a:avLst/>
            </a:prstGeom>
            <a:noFill/>
          </p:spPr>
          <p:txBody>
            <a:bodyPr wrap="square" rtlCol="0">
              <a:spAutoFit/>
            </a:bodyPr>
            <a:lstStyle/>
            <a:p>
              <a:pPr algn="ctr"/>
              <a:r>
                <a:rPr lang="en-US" sz="2400" dirty="0" err="1">
                  <a:highlight>
                    <a:srgbClr val="FFFF00"/>
                  </a:highlight>
                  <a:latin typeface="Arial" panose="020B0604020202020204" pitchFamily="34" charset="0"/>
                  <a:cs typeface="Arial" panose="020B0604020202020204" pitchFamily="34" charset="0"/>
                </a:rPr>
                <a:t>Đúng</a:t>
              </a:r>
              <a:endParaRPr lang="en-US" sz="2400" dirty="0">
                <a:highlight>
                  <a:srgbClr val="FFFF00"/>
                </a:highlight>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256D40EE-6B91-42C0-B413-02573AA3EAC1}"/>
                </a:ext>
              </a:extLst>
            </p:cNvPr>
            <p:cNvSpPr txBox="1"/>
            <p:nvPr/>
          </p:nvSpPr>
          <p:spPr>
            <a:xfrm>
              <a:off x="4811870" y="3106987"/>
              <a:ext cx="957291" cy="568054"/>
            </a:xfrm>
            <a:prstGeom prst="rect">
              <a:avLst/>
            </a:prstGeom>
            <a:noFill/>
          </p:spPr>
          <p:txBody>
            <a:bodyPr wrap="square" rtlCol="0">
              <a:spAutoFit/>
            </a:bodyPr>
            <a:lstStyle/>
            <a:p>
              <a:pPr algn="ctr"/>
              <a:r>
                <a:rPr lang="en-US" sz="2800" dirty="0">
                  <a:highlight>
                    <a:srgbClr val="00FFFF"/>
                  </a:highlight>
                  <a:latin typeface="Arial" panose="020B0604020202020204" pitchFamily="34" charset="0"/>
                  <a:cs typeface="Arial" panose="020B0604020202020204" pitchFamily="34" charset="0"/>
                </a:rPr>
                <a:t>Sai</a:t>
              </a:r>
            </a:p>
          </p:txBody>
        </p:sp>
        <p:sp>
          <p:nvSpPr>
            <p:cNvPr id="59" name="Rectangle 58">
              <a:extLst>
                <a:ext uri="{FF2B5EF4-FFF2-40B4-BE49-F238E27FC236}">
                  <a16:creationId xmlns:a16="http://schemas.microsoft.com/office/drawing/2014/main" id="{3EC87BA1-0BFD-411B-803E-31FB1766AC64}"/>
                </a:ext>
              </a:extLst>
            </p:cNvPr>
            <p:cNvSpPr/>
            <p:nvPr/>
          </p:nvSpPr>
          <p:spPr>
            <a:xfrm>
              <a:off x="4223597" y="3765078"/>
              <a:ext cx="2410989" cy="17195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err="1">
                  <a:solidFill>
                    <a:srgbClr val="FFFF00"/>
                  </a:solidFill>
                  <a:latin typeface="Arial" panose="020B0604020202020204" pitchFamily="34" charset="0"/>
                  <a:cs typeface="Arial" panose="020B0604020202020204" pitchFamily="34" charset="0"/>
                </a:rPr>
                <a:t>Không</a:t>
              </a:r>
              <a:r>
                <a:rPr lang="en-US" sz="2500" dirty="0">
                  <a:solidFill>
                    <a:srgbClr val="FFFF00"/>
                  </a:solidFill>
                  <a:latin typeface="Arial" panose="020B0604020202020204" pitchFamily="34" charset="0"/>
                  <a:cs typeface="Arial" panose="020B0604020202020204" pitchFamily="34" charset="0"/>
                </a:rPr>
                <a:t> </a:t>
              </a:r>
              <a:r>
                <a:rPr lang="en-US" sz="2500" dirty="0" err="1">
                  <a:solidFill>
                    <a:srgbClr val="FFFF00"/>
                  </a:solidFill>
                  <a:latin typeface="Arial" panose="020B0604020202020204" pitchFamily="34" charset="0"/>
                  <a:cs typeface="Arial" panose="020B0604020202020204" pitchFamily="34" charset="0"/>
                </a:rPr>
                <a:t>thuộc</a:t>
              </a:r>
              <a:r>
                <a:rPr lang="en-US" sz="2500" dirty="0">
                  <a:solidFill>
                    <a:srgbClr val="FFFF00"/>
                  </a:solidFill>
                  <a:latin typeface="Arial" panose="020B0604020202020204" pitchFamily="34" charset="0"/>
                  <a:cs typeface="Arial" panose="020B0604020202020204" pitchFamily="34" charset="0"/>
                </a:rPr>
                <a:t> </a:t>
              </a:r>
              <a:r>
                <a:rPr lang="en-US" sz="2500" dirty="0" err="1">
                  <a:solidFill>
                    <a:srgbClr val="FFFF00"/>
                  </a:solidFill>
                  <a:latin typeface="Arial" panose="020B0604020202020204" pitchFamily="34" charset="0"/>
                  <a:cs typeface="Arial" panose="020B0604020202020204" pitchFamily="34" charset="0"/>
                </a:rPr>
                <a:t>nhà</a:t>
              </a:r>
              <a:r>
                <a:rPr lang="en-US" sz="2500" dirty="0">
                  <a:solidFill>
                    <a:srgbClr val="FFFF00"/>
                  </a:solidFill>
                  <a:latin typeface="Arial" panose="020B0604020202020204" pitchFamily="34" charset="0"/>
                  <a:cs typeface="Arial" panose="020B0604020202020204" pitchFamily="34" charset="0"/>
                </a:rPr>
                <a:t> </a:t>
              </a:r>
              <a:r>
                <a:rPr lang="en-US" sz="2500" dirty="0" err="1">
                  <a:solidFill>
                    <a:srgbClr val="FFFF00"/>
                  </a:solidFill>
                  <a:latin typeface="Arial" panose="020B0604020202020204" pitchFamily="34" charset="0"/>
                  <a:cs typeface="Arial" panose="020B0604020202020204" pitchFamily="34" charset="0"/>
                </a:rPr>
                <a:t>xe</a:t>
              </a:r>
              <a:endParaRPr lang="en-US" sz="2500" dirty="0">
                <a:solidFill>
                  <a:srgbClr val="FFFF00"/>
                </a:solidFill>
                <a:latin typeface="Arial" panose="020B0604020202020204" pitchFamily="34" charset="0"/>
                <a:cs typeface="Arial" panose="020B0604020202020204" pitchFamily="34" charset="0"/>
              </a:endParaRPr>
            </a:p>
          </p:txBody>
        </p:sp>
        <p:sp>
          <p:nvSpPr>
            <p:cNvPr id="73" name="Rectangle 72">
              <a:extLst>
                <a:ext uri="{FF2B5EF4-FFF2-40B4-BE49-F238E27FC236}">
                  <a16:creationId xmlns:a16="http://schemas.microsoft.com/office/drawing/2014/main" id="{8FA0AC43-A55B-4DC5-BA0C-E5F7B3C60958}"/>
                </a:ext>
              </a:extLst>
            </p:cNvPr>
            <p:cNvSpPr/>
            <p:nvPr/>
          </p:nvSpPr>
          <p:spPr>
            <a:xfrm>
              <a:off x="9729236" y="3530642"/>
              <a:ext cx="1525926" cy="1150704"/>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500">
                  <a:solidFill>
                    <a:schemeClr val="tx1"/>
                  </a:solidFill>
                  <a:latin typeface="Arial" panose="020B0604020202020204" pitchFamily="34" charset="0"/>
                  <a:cs typeface="Arial" panose="020B0604020202020204" pitchFamily="34" charset="0"/>
                </a:rPr>
                <a:t>Đổi flag</a:t>
              </a:r>
            </a:p>
          </p:txBody>
        </p:sp>
        <p:cxnSp>
          <p:nvCxnSpPr>
            <p:cNvPr id="74" name="Straight Arrow Connector 73">
              <a:extLst>
                <a:ext uri="{FF2B5EF4-FFF2-40B4-BE49-F238E27FC236}">
                  <a16:creationId xmlns:a16="http://schemas.microsoft.com/office/drawing/2014/main" id="{CFF5FA25-0F77-4D9E-89D9-62B5734B61CC}"/>
                </a:ext>
              </a:extLst>
            </p:cNvPr>
            <p:cNvCxnSpPr>
              <a:cxnSpLocks/>
            </p:cNvCxnSpPr>
            <p:nvPr/>
          </p:nvCxnSpPr>
          <p:spPr>
            <a:xfrm>
              <a:off x="10461761" y="2989535"/>
              <a:ext cx="0" cy="52777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15F008C7-AEBC-4F77-A7F1-82DF983F0949}"/>
                </a:ext>
              </a:extLst>
            </p:cNvPr>
            <p:cNvCxnSpPr>
              <a:cxnSpLocks/>
            </p:cNvCxnSpPr>
            <p:nvPr/>
          </p:nvCxnSpPr>
          <p:spPr>
            <a:xfrm flipV="1">
              <a:off x="8478000" y="4003123"/>
              <a:ext cx="1248708" cy="846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DCAC8800-048C-4B3F-9876-CDA934FACD8E}"/>
                </a:ext>
              </a:extLst>
            </p:cNvPr>
            <p:cNvSpPr txBox="1"/>
            <p:nvPr/>
          </p:nvSpPr>
          <p:spPr>
            <a:xfrm>
              <a:off x="8579083" y="2151029"/>
              <a:ext cx="546141" cy="553998"/>
            </a:xfrm>
            <a:prstGeom prst="rect">
              <a:avLst/>
            </a:prstGeom>
            <a:noFill/>
          </p:spPr>
          <p:txBody>
            <a:bodyPr wrap="square" rtlCol="0">
              <a:spAutoFit/>
            </a:bodyPr>
            <a:lstStyle/>
            <a:p>
              <a:pPr algn="ctr"/>
              <a:r>
                <a:rPr lang="en-US" sz="3000">
                  <a:highlight>
                    <a:srgbClr val="FFFF00"/>
                  </a:highlight>
                  <a:latin typeface="Arial" panose="020B0604020202020204" pitchFamily="34" charset="0"/>
                  <a:cs typeface="Arial" panose="020B0604020202020204" pitchFamily="34" charset="0"/>
                </a:rPr>
                <a:t>1</a:t>
              </a:r>
            </a:p>
          </p:txBody>
        </p:sp>
        <p:cxnSp>
          <p:nvCxnSpPr>
            <p:cNvPr id="70" name="Straight Arrow Connector 69">
              <a:extLst>
                <a:ext uri="{FF2B5EF4-FFF2-40B4-BE49-F238E27FC236}">
                  <a16:creationId xmlns:a16="http://schemas.microsoft.com/office/drawing/2014/main" id="{6FD8CB6B-6351-4D9D-A2A3-7928D65226AD}"/>
                </a:ext>
              </a:extLst>
            </p:cNvPr>
            <p:cNvCxnSpPr>
              <a:cxnSpLocks/>
            </p:cNvCxnSpPr>
            <p:nvPr/>
          </p:nvCxnSpPr>
          <p:spPr>
            <a:xfrm>
              <a:off x="7773133" y="3019367"/>
              <a:ext cx="0" cy="72923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2F02BFC6-39B7-453C-B3D1-9F43F23142AF}"/>
                </a:ext>
              </a:extLst>
            </p:cNvPr>
            <p:cNvSpPr/>
            <p:nvPr/>
          </p:nvSpPr>
          <p:spPr>
            <a:xfrm>
              <a:off x="6799943" y="3762561"/>
              <a:ext cx="1951242" cy="7292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rgbClr val="FFFF00"/>
                  </a:solidFill>
                  <a:latin typeface="Arial" panose="020B0604020202020204" pitchFamily="34" charset="0"/>
                  <a:cs typeface="Arial" panose="020B0604020202020204" pitchFamily="34" charset="0"/>
                </a:rPr>
                <a:t>is_member</a:t>
              </a:r>
              <a:endParaRPr lang="en-US" sz="2000" dirty="0">
                <a:solidFill>
                  <a:srgbClr val="FFFF00"/>
                </a:solidFill>
                <a:latin typeface="Arial" panose="020B0604020202020204" pitchFamily="34" charset="0"/>
                <a:cs typeface="Arial" panose="020B0604020202020204" pitchFamily="34" charset="0"/>
              </a:endParaRPr>
            </a:p>
          </p:txBody>
        </p:sp>
        <p:sp>
          <p:nvSpPr>
            <p:cNvPr id="81" name="TextBox 80">
              <a:extLst>
                <a:ext uri="{FF2B5EF4-FFF2-40B4-BE49-F238E27FC236}">
                  <a16:creationId xmlns:a16="http://schemas.microsoft.com/office/drawing/2014/main" id="{D21A6DBD-C828-4FB7-9B95-0C9BA054FA46}"/>
                </a:ext>
              </a:extLst>
            </p:cNvPr>
            <p:cNvSpPr txBox="1"/>
            <p:nvPr/>
          </p:nvSpPr>
          <p:spPr>
            <a:xfrm>
              <a:off x="7292591" y="3116230"/>
              <a:ext cx="380330" cy="553998"/>
            </a:xfrm>
            <a:prstGeom prst="rect">
              <a:avLst/>
            </a:prstGeom>
            <a:noFill/>
          </p:spPr>
          <p:txBody>
            <a:bodyPr wrap="square" rtlCol="0">
              <a:spAutoFit/>
            </a:bodyPr>
            <a:lstStyle/>
            <a:p>
              <a:pPr algn="ctr"/>
              <a:r>
                <a:rPr lang="en-US" sz="3000">
                  <a:highlight>
                    <a:srgbClr val="00FFFF"/>
                  </a:highlight>
                  <a:latin typeface="Arial" panose="020B0604020202020204" pitchFamily="34" charset="0"/>
                  <a:cs typeface="Arial" panose="020B0604020202020204" pitchFamily="34" charset="0"/>
                </a:rPr>
                <a:t>0</a:t>
              </a:r>
            </a:p>
          </p:txBody>
        </p:sp>
        <p:sp>
          <p:nvSpPr>
            <p:cNvPr id="92" name="Rectangle 91">
              <a:extLst>
                <a:ext uri="{FF2B5EF4-FFF2-40B4-BE49-F238E27FC236}">
                  <a16:creationId xmlns:a16="http://schemas.microsoft.com/office/drawing/2014/main" id="{6E4F3E8A-655F-4119-9E69-1FF755508B89}"/>
                </a:ext>
              </a:extLst>
            </p:cNvPr>
            <p:cNvSpPr/>
            <p:nvPr/>
          </p:nvSpPr>
          <p:spPr>
            <a:xfrm>
              <a:off x="6784624" y="5289823"/>
              <a:ext cx="2009558" cy="15950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latin typeface="Arial" panose="020B0604020202020204" pitchFamily="34" charset="0"/>
                  <a:cs typeface="Arial" panose="020B0604020202020204" pitchFamily="34" charset="0"/>
                </a:rPr>
                <a:t>Nhập</a:t>
              </a:r>
              <a:r>
                <a:rPr lang="en-US" sz="2400" dirty="0">
                  <a:solidFill>
                    <a:srgbClr val="FFFF00"/>
                  </a:solidFill>
                  <a:latin typeface="Arial" panose="020B0604020202020204" pitchFamily="34" charset="0"/>
                  <a:cs typeface="Arial" panose="020B0604020202020204" pitchFamily="34" charset="0"/>
                </a:rPr>
                <a:t> </a:t>
              </a:r>
              <a:r>
                <a:rPr lang="en-US" sz="2400" dirty="0" err="1">
                  <a:solidFill>
                    <a:srgbClr val="FFFF00"/>
                  </a:solidFill>
                  <a:latin typeface="Arial" panose="020B0604020202020204" pitchFamily="34" charset="0"/>
                  <a:cs typeface="Arial" panose="020B0604020202020204" pitchFamily="34" charset="0"/>
                </a:rPr>
                <a:t>car_code</a:t>
              </a:r>
              <a:endParaRPr lang="en-US" sz="2400" dirty="0">
                <a:solidFill>
                  <a:srgbClr val="FFFF00"/>
                </a:solidFill>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BD9A556B-8CE6-41AB-861D-AA3F005C3BEA}"/>
                </a:ext>
              </a:extLst>
            </p:cNvPr>
            <p:cNvSpPr/>
            <p:nvPr/>
          </p:nvSpPr>
          <p:spPr>
            <a:xfrm>
              <a:off x="9512943" y="5397843"/>
              <a:ext cx="1739691" cy="8797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rgbClr val="FFFF00"/>
                  </a:solidFill>
                  <a:latin typeface="Arial" panose="020B0604020202020204" pitchFamily="34" charset="0"/>
                  <a:cs typeface="Arial" panose="020B0604020202020204" pitchFamily="34" charset="0"/>
                </a:rPr>
                <a:t>Xóa</a:t>
              </a:r>
              <a:r>
                <a:rPr lang="en-US" sz="2000" dirty="0">
                  <a:solidFill>
                    <a:srgbClr val="FFFF00"/>
                  </a:solidFill>
                  <a:latin typeface="Arial" panose="020B0604020202020204" pitchFamily="34" charset="0"/>
                  <a:cs typeface="Arial" panose="020B0604020202020204" pitchFamily="34" charset="0"/>
                </a:rPr>
                <a:t> </a:t>
              </a:r>
              <a:r>
                <a:rPr lang="en-US" sz="2000" dirty="0" err="1">
                  <a:solidFill>
                    <a:srgbClr val="FFFF00"/>
                  </a:solidFill>
                  <a:latin typeface="Arial" panose="020B0604020202020204" pitchFamily="34" charset="0"/>
                  <a:cs typeface="Arial" panose="020B0604020202020204" pitchFamily="34" charset="0"/>
                </a:rPr>
                <a:t>car_code</a:t>
              </a:r>
              <a:endParaRPr lang="en-US" sz="2000" dirty="0">
                <a:solidFill>
                  <a:srgbClr val="FFFF00"/>
                </a:solidFill>
                <a:latin typeface="Arial" panose="020B0604020202020204" pitchFamily="34" charset="0"/>
                <a:cs typeface="Arial" panose="020B0604020202020204" pitchFamily="34" charset="0"/>
              </a:endParaRPr>
            </a:p>
          </p:txBody>
        </p:sp>
        <p:grpSp>
          <p:nvGrpSpPr>
            <p:cNvPr id="103" name="Group 102">
              <a:extLst>
                <a:ext uri="{FF2B5EF4-FFF2-40B4-BE49-F238E27FC236}">
                  <a16:creationId xmlns:a16="http://schemas.microsoft.com/office/drawing/2014/main" id="{13B24C84-ACFA-48DF-A891-1F127E3A7861}"/>
                </a:ext>
              </a:extLst>
            </p:cNvPr>
            <p:cNvGrpSpPr/>
            <p:nvPr/>
          </p:nvGrpSpPr>
          <p:grpSpPr>
            <a:xfrm>
              <a:off x="11252634" y="2677070"/>
              <a:ext cx="462378" cy="3083463"/>
              <a:chOff x="11292162" y="2737655"/>
              <a:chExt cx="462378" cy="2449641"/>
            </a:xfrm>
          </p:grpSpPr>
          <p:cxnSp>
            <p:nvCxnSpPr>
              <p:cNvPr id="100" name="Connector: Elbow 99">
                <a:extLst>
                  <a:ext uri="{FF2B5EF4-FFF2-40B4-BE49-F238E27FC236}">
                    <a16:creationId xmlns:a16="http://schemas.microsoft.com/office/drawing/2014/main" id="{426007CF-75FC-43DE-8E59-84DE15A27497}"/>
                  </a:ext>
                </a:extLst>
              </p:cNvPr>
              <p:cNvCxnSpPr>
                <a:cxnSpLocks/>
                <a:stCxn id="49" idx="3"/>
              </p:cNvCxnSpPr>
              <p:nvPr/>
            </p:nvCxnSpPr>
            <p:spPr>
              <a:xfrm>
                <a:off x="11524574" y="2737655"/>
                <a:ext cx="191285" cy="2400396"/>
              </a:xfrm>
              <a:prstGeom prst="bentConnector2">
                <a:avLst/>
              </a:prstGeom>
              <a:ln w="28575"/>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E38F25FA-8531-40A6-92D4-E7E2594C923D}"/>
                  </a:ext>
                </a:extLst>
              </p:cNvPr>
              <p:cNvCxnSpPr>
                <a:cxnSpLocks/>
              </p:cNvCxnSpPr>
              <p:nvPr/>
            </p:nvCxnSpPr>
            <p:spPr>
              <a:xfrm flipH="1">
                <a:off x="11292162" y="5187296"/>
                <a:ext cx="4623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pSp>
        <p:cxnSp>
          <p:nvCxnSpPr>
            <p:cNvPr id="104" name="Straight Arrow Connector 103">
              <a:extLst>
                <a:ext uri="{FF2B5EF4-FFF2-40B4-BE49-F238E27FC236}">
                  <a16:creationId xmlns:a16="http://schemas.microsoft.com/office/drawing/2014/main" id="{BF0A603E-32E8-4207-8A9F-3206B11666EA}"/>
                </a:ext>
              </a:extLst>
            </p:cNvPr>
            <p:cNvCxnSpPr>
              <a:cxnSpLocks/>
            </p:cNvCxnSpPr>
            <p:nvPr/>
          </p:nvCxnSpPr>
          <p:spPr>
            <a:xfrm>
              <a:off x="7770084" y="4316559"/>
              <a:ext cx="0" cy="107957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51D0EB50-9F2C-467C-9E6A-7D4C1AC12E31}"/>
                </a:ext>
              </a:extLst>
            </p:cNvPr>
            <p:cNvSpPr txBox="1"/>
            <p:nvPr/>
          </p:nvSpPr>
          <p:spPr>
            <a:xfrm>
              <a:off x="7373682" y="4565141"/>
              <a:ext cx="245530" cy="553998"/>
            </a:xfrm>
            <a:prstGeom prst="rect">
              <a:avLst/>
            </a:prstGeom>
            <a:noFill/>
          </p:spPr>
          <p:txBody>
            <a:bodyPr wrap="square" rtlCol="0">
              <a:spAutoFit/>
            </a:bodyPr>
            <a:lstStyle/>
            <a:p>
              <a:pPr algn="ctr"/>
              <a:r>
                <a:rPr lang="en-US" sz="3000">
                  <a:highlight>
                    <a:srgbClr val="00FFFF"/>
                  </a:highlight>
                  <a:latin typeface="Arial" panose="020B0604020202020204" pitchFamily="34" charset="0"/>
                  <a:cs typeface="Arial" panose="020B0604020202020204" pitchFamily="34" charset="0"/>
                </a:rPr>
                <a:t>0</a:t>
              </a:r>
            </a:p>
          </p:txBody>
        </p:sp>
        <p:sp>
          <p:nvSpPr>
            <p:cNvPr id="110" name="TextBox 109">
              <a:extLst>
                <a:ext uri="{FF2B5EF4-FFF2-40B4-BE49-F238E27FC236}">
                  <a16:creationId xmlns:a16="http://schemas.microsoft.com/office/drawing/2014/main" id="{12163EB0-4E3D-4166-9547-2FFB51FB5AF0}"/>
                </a:ext>
              </a:extLst>
            </p:cNvPr>
            <p:cNvSpPr txBox="1"/>
            <p:nvPr/>
          </p:nvSpPr>
          <p:spPr>
            <a:xfrm>
              <a:off x="8940376" y="3359051"/>
              <a:ext cx="546141" cy="553998"/>
            </a:xfrm>
            <a:prstGeom prst="rect">
              <a:avLst/>
            </a:prstGeom>
            <a:noFill/>
          </p:spPr>
          <p:txBody>
            <a:bodyPr wrap="square" rtlCol="0">
              <a:spAutoFit/>
            </a:bodyPr>
            <a:lstStyle/>
            <a:p>
              <a:pPr algn="ctr"/>
              <a:r>
                <a:rPr lang="en-US" sz="3000">
                  <a:highlight>
                    <a:srgbClr val="FFFF00"/>
                  </a:highlight>
                  <a:latin typeface="Arial" panose="020B0604020202020204" pitchFamily="34" charset="0"/>
                  <a:cs typeface="Arial" panose="020B0604020202020204" pitchFamily="34" charset="0"/>
                </a:rPr>
                <a:t>1</a:t>
              </a:r>
            </a:p>
          </p:txBody>
        </p:sp>
        <p:sp>
          <p:nvSpPr>
            <p:cNvPr id="111" name="TextBox 110">
              <a:extLst>
                <a:ext uri="{FF2B5EF4-FFF2-40B4-BE49-F238E27FC236}">
                  <a16:creationId xmlns:a16="http://schemas.microsoft.com/office/drawing/2014/main" id="{DAB98661-EC48-4E16-85DE-CC2FD4678BCC}"/>
                </a:ext>
              </a:extLst>
            </p:cNvPr>
            <p:cNvSpPr txBox="1"/>
            <p:nvPr/>
          </p:nvSpPr>
          <p:spPr>
            <a:xfrm>
              <a:off x="10543269" y="2965432"/>
              <a:ext cx="419486" cy="553998"/>
            </a:xfrm>
            <a:prstGeom prst="rect">
              <a:avLst/>
            </a:prstGeom>
            <a:noFill/>
          </p:spPr>
          <p:txBody>
            <a:bodyPr wrap="square" rtlCol="0">
              <a:spAutoFit/>
            </a:bodyPr>
            <a:lstStyle/>
            <a:p>
              <a:pPr algn="ctr"/>
              <a:r>
                <a:rPr lang="en-US" sz="3000">
                  <a:highlight>
                    <a:srgbClr val="FFFF00"/>
                  </a:highlight>
                  <a:latin typeface="Arial" panose="020B0604020202020204" pitchFamily="34" charset="0"/>
                  <a:cs typeface="Arial" panose="020B0604020202020204" pitchFamily="34" charset="0"/>
                </a:rPr>
                <a:t>1</a:t>
              </a:r>
            </a:p>
          </p:txBody>
        </p:sp>
        <p:sp>
          <p:nvSpPr>
            <p:cNvPr id="112" name="TextBox 111">
              <a:extLst>
                <a:ext uri="{FF2B5EF4-FFF2-40B4-BE49-F238E27FC236}">
                  <a16:creationId xmlns:a16="http://schemas.microsoft.com/office/drawing/2014/main" id="{E64739C9-848E-4B32-B478-1B7925E7B64D}"/>
                </a:ext>
              </a:extLst>
            </p:cNvPr>
            <p:cNvSpPr txBox="1"/>
            <p:nvPr/>
          </p:nvSpPr>
          <p:spPr>
            <a:xfrm>
              <a:off x="11319689" y="3679812"/>
              <a:ext cx="348416" cy="553998"/>
            </a:xfrm>
            <a:prstGeom prst="rect">
              <a:avLst/>
            </a:prstGeom>
            <a:noFill/>
          </p:spPr>
          <p:txBody>
            <a:bodyPr wrap="square" rtlCol="0">
              <a:spAutoFit/>
            </a:bodyPr>
            <a:lstStyle/>
            <a:p>
              <a:pPr algn="ctr"/>
              <a:r>
                <a:rPr lang="en-US" sz="3000">
                  <a:highlight>
                    <a:srgbClr val="00FFFF"/>
                  </a:highlight>
                  <a:latin typeface="Arial" panose="020B0604020202020204" pitchFamily="34" charset="0"/>
                  <a:cs typeface="Arial" panose="020B0604020202020204" pitchFamily="34" charset="0"/>
                </a:rPr>
                <a:t>0</a:t>
              </a:r>
            </a:p>
          </p:txBody>
        </p:sp>
        <p:cxnSp>
          <p:nvCxnSpPr>
            <p:cNvPr id="114" name="Connector: Elbow 113">
              <a:extLst>
                <a:ext uri="{FF2B5EF4-FFF2-40B4-BE49-F238E27FC236}">
                  <a16:creationId xmlns:a16="http://schemas.microsoft.com/office/drawing/2014/main" id="{83C32DBD-E27B-47D5-924A-6C291AE24124}"/>
                </a:ext>
              </a:extLst>
            </p:cNvPr>
            <p:cNvCxnSpPr>
              <a:cxnSpLocks/>
            </p:cNvCxnSpPr>
            <p:nvPr/>
          </p:nvCxnSpPr>
          <p:spPr>
            <a:xfrm rot="5400000" flipH="1" flipV="1">
              <a:off x="8151224" y="4600665"/>
              <a:ext cx="1499166" cy="790406"/>
            </a:xfrm>
            <a:prstGeom prst="bentConnector3">
              <a:avLst>
                <a:gd name="adj1" fmla="val -1393"/>
              </a:avLst>
            </a:prstGeom>
            <a:ln w="28575"/>
          </p:spPr>
          <p:style>
            <a:lnRef idx="1">
              <a:schemeClr val="accent1"/>
            </a:lnRef>
            <a:fillRef idx="0">
              <a:schemeClr val="accent1"/>
            </a:fillRef>
            <a:effectRef idx="0">
              <a:schemeClr val="accent1"/>
            </a:effectRef>
            <a:fontRef idx="minor">
              <a:schemeClr val="tx1"/>
            </a:fontRef>
          </p:style>
        </p:cxnSp>
        <p:cxnSp>
          <p:nvCxnSpPr>
            <p:cNvPr id="126" name="Straight Arrow Connector 125">
              <a:extLst>
                <a:ext uri="{FF2B5EF4-FFF2-40B4-BE49-F238E27FC236}">
                  <a16:creationId xmlns:a16="http://schemas.microsoft.com/office/drawing/2014/main" id="{D82D2CA8-116D-4354-BC48-DC50E4BB6304}"/>
                </a:ext>
              </a:extLst>
            </p:cNvPr>
            <p:cNvCxnSpPr/>
            <p:nvPr/>
          </p:nvCxnSpPr>
          <p:spPr>
            <a:xfrm>
              <a:off x="9296010" y="4233810"/>
              <a:ext cx="43069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EC45D371-FE37-4F5F-B680-65F06CA780A3}"/>
                </a:ext>
              </a:extLst>
            </p:cNvPr>
            <p:cNvCxnSpPr>
              <a:cxnSpLocks/>
            </p:cNvCxnSpPr>
            <p:nvPr/>
          </p:nvCxnSpPr>
          <p:spPr>
            <a:xfrm flipV="1">
              <a:off x="10464270" y="4681346"/>
              <a:ext cx="2528" cy="71649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1148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Connector: Elbow 38">
            <a:extLst>
              <a:ext uri="{FF2B5EF4-FFF2-40B4-BE49-F238E27FC236}">
                <a16:creationId xmlns:a16="http://schemas.microsoft.com/office/drawing/2014/main" id="{AF20309D-9EF9-497C-B36B-8428361E25EF}"/>
              </a:ext>
            </a:extLst>
          </p:cNvPr>
          <p:cNvCxnSpPr>
            <a:cxnSpLocks/>
          </p:cNvCxnSpPr>
          <p:nvPr/>
        </p:nvCxnSpPr>
        <p:spPr>
          <a:xfrm>
            <a:off x="4554008" y="2549034"/>
            <a:ext cx="2741122" cy="1494138"/>
          </a:xfrm>
          <a:prstGeom prst="bentConnector3">
            <a:avLst>
              <a:gd name="adj1" fmla="val -38"/>
            </a:avLst>
          </a:prstGeom>
          <a:ln w="19050"/>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7D912C2-592E-4EF5-BF8B-21059B329E4C}"/>
              </a:ext>
            </a:extLst>
          </p:cNvPr>
          <p:cNvCxnSpPr>
            <a:cxnSpLocks/>
          </p:cNvCxnSpPr>
          <p:nvPr/>
        </p:nvCxnSpPr>
        <p:spPr>
          <a:xfrm flipH="1">
            <a:off x="4964319" y="4763513"/>
            <a:ext cx="180340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952E9501-31D8-455B-882D-C3237E72420D}"/>
              </a:ext>
            </a:extLst>
          </p:cNvPr>
          <p:cNvSpPr/>
          <p:nvPr/>
        </p:nvSpPr>
        <p:spPr>
          <a:xfrm>
            <a:off x="4848836" y="4154959"/>
            <a:ext cx="2057400" cy="504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rgbClr val="FFFF00"/>
                </a:solidFill>
                <a:latin typeface="Arial" panose="020B0604020202020204" pitchFamily="34" charset="0"/>
                <a:cs typeface="Arial" panose="020B0604020202020204" pitchFamily="34" charset="0"/>
              </a:rPr>
              <a:t>Trả</a:t>
            </a:r>
            <a:r>
              <a:rPr lang="en-US" dirty="0">
                <a:solidFill>
                  <a:srgbClr val="FFFF00"/>
                </a:solidFill>
                <a:latin typeface="Arial" panose="020B0604020202020204" pitchFamily="34" charset="0"/>
                <a:cs typeface="Arial" panose="020B0604020202020204" pitchFamily="34" charset="0"/>
              </a:rPr>
              <a:t> </a:t>
            </a:r>
            <a:r>
              <a:rPr lang="en-US" dirty="0" err="1">
                <a:solidFill>
                  <a:srgbClr val="FFFF00"/>
                </a:solidFill>
                <a:latin typeface="Arial" panose="020B0604020202020204" pitchFamily="34" charset="0"/>
                <a:cs typeface="Arial" panose="020B0604020202020204" pitchFamily="34" charset="0"/>
              </a:rPr>
              <a:t>về</a:t>
            </a:r>
            <a:r>
              <a:rPr lang="en-US" dirty="0">
                <a:solidFill>
                  <a:srgbClr val="FFFF00"/>
                </a:solidFill>
                <a:latin typeface="Arial" panose="020B0604020202020204" pitchFamily="34" charset="0"/>
                <a:cs typeface="Arial" panose="020B0604020202020204" pitchFamily="34" charset="0"/>
              </a:rPr>
              <a:t> amount</a:t>
            </a:r>
          </a:p>
        </p:txBody>
      </p:sp>
      <p:sp>
        <p:nvSpPr>
          <p:cNvPr id="56" name="Rectangle 55">
            <a:extLst>
              <a:ext uri="{FF2B5EF4-FFF2-40B4-BE49-F238E27FC236}">
                <a16:creationId xmlns:a16="http://schemas.microsoft.com/office/drawing/2014/main" id="{E188C8C7-7389-4E86-ADB3-25B4A66452BC}"/>
              </a:ext>
            </a:extLst>
          </p:cNvPr>
          <p:cNvSpPr/>
          <p:nvPr/>
        </p:nvSpPr>
        <p:spPr>
          <a:xfrm>
            <a:off x="4596340" y="3535846"/>
            <a:ext cx="2539361" cy="386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err="1">
                <a:solidFill>
                  <a:srgbClr val="FFFF00"/>
                </a:solidFill>
                <a:latin typeface="Arial" panose="020B0604020202020204" pitchFamily="34" charset="0"/>
                <a:cs typeface="Arial" panose="020B0604020202020204" pitchFamily="34" charset="0"/>
              </a:rPr>
              <a:t>getColletion</a:t>
            </a:r>
            <a:r>
              <a:rPr lang="en-US" sz="1600" dirty="0">
                <a:solidFill>
                  <a:srgbClr val="FFFF00"/>
                </a:solidFill>
                <a:latin typeface="Arial" panose="020B0604020202020204" pitchFamily="34" charset="0"/>
                <a:cs typeface="Arial" panose="020B0604020202020204" pitchFamily="34" charset="0"/>
              </a:rPr>
              <a:t>(“</a:t>
            </a:r>
            <a:r>
              <a:rPr lang="en-US" sz="1600" dirty="0" err="1">
                <a:solidFill>
                  <a:srgbClr val="FFFF00"/>
                </a:solidFill>
                <a:latin typeface="Arial" panose="020B0604020202020204" pitchFamily="34" charset="0"/>
                <a:cs typeface="Arial" panose="020B0604020202020204" pitchFamily="34" charset="0"/>
              </a:rPr>
              <a:t>parking_lot</a:t>
            </a:r>
            <a:r>
              <a:rPr lang="en-US" sz="1600" dirty="0">
                <a:solidFill>
                  <a:srgbClr val="FFFF00"/>
                </a:solidFill>
                <a:latin typeface="Arial" panose="020B0604020202020204" pitchFamily="34" charset="0"/>
                <a:cs typeface="Arial" panose="020B0604020202020204" pitchFamily="34" charset="0"/>
              </a:rPr>
              <a:t>”)</a:t>
            </a:r>
          </a:p>
        </p:txBody>
      </p:sp>
      <p:cxnSp>
        <p:nvCxnSpPr>
          <p:cNvPr id="60" name="Straight Arrow Connector 59">
            <a:extLst>
              <a:ext uri="{FF2B5EF4-FFF2-40B4-BE49-F238E27FC236}">
                <a16:creationId xmlns:a16="http://schemas.microsoft.com/office/drawing/2014/main" id="{E8F1DC89-57F4-4817-8159-834D769A1763}"/>
              </a:ext>
            </a:extLst>
          </p:cNvPr>
          <p:cNvCxnSpPr>
            <a:cxnSpLocks/>
          </p:cNvCxnSpPr>
          <p:nvPr/>
        </p:nvCxnSpPr>
        <p:spPr>
          <a:xfrm>
            <a:off x="4950939" y="3442712"/>
            <a:ext cx="18301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2" name="Title 1">
            <a:extLst>
              <a:ext uri="{FF2B5EF4-FFF2-40B4-BE49-F238E27FC236}">
                <a16:creationId xmlns:a16="http://schemas.microsoft.com/office/drawing/2014/main" id="{FA41F0B0-578B-4579-B377-07C744B42A1A}"/>
              </a:ext>
            </a:extLst>
          </p:cNvPr>
          <p:cNvSpPr txBox="1">
            <a:spLocks/>
          </p:cNvSpPr>
          <p:nvPr/>
        </p:nvSpPr>
        <p:spPr>
          <a:xfrm>
            <a:off x="-1279341" y="10161"/>
            <a:ext cx="11702681" cy="989215"/>
          </a:xfrm>
          <a:prstGeom prst="rect">
            <a:avLst/>
          </a:prstGeom>
        </p:spPr>
        <p:txBody>
          <a:bodyPr vert="horz" lIns="91440" tIns="45720" rIns="91440" bIns="45720" rtlCol="0" anchor="t">
            <a:normAutofit fontScale="70000" lnSpcReduction="20000"/>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Quy trình xử lý </a:t>
            </a:r>
            <a:br>
              <a:rPr lang="en-US" sz="5000">
                <a:solidFill>
                  <a:schemeClr val="tx1"/>
                </a:solidFill>
                <a:latin typeface="Arial" panose="020B0604020202020204" pitchFamily="34" charset="0"/>
                <a:cs typeface="Arial" panose="020B0604020202020204" pitchFamily="34" charset="0"/>
              </a:rPr>
            </a:br>
            <a:r>
              <a:rPr lang="en-US" sz="5000">
                <a:solidFill>
                  <a:schemeClr val="tx1"/>
                </a:solidFill>
                <a:latin typeface="Arial" panose="020B0604020202020204" pitchFamily="34" charset="0"/>
                <a:cs typeface="Arial" panose="020B0604020202020204" pitchFamily="34" charset="0"/>
              </a:rPr>
              <a:t>dữ liệu cho Web Client</a:t>
            </a:r>
            <a:endParaRPr lang="vi-VN" sz="5000" dirty="0">
              <a:solidFill>
                <a:schemeClr val="tx1"/>
              </a:solidFill>
              <a:latin typeface="Arial" panose="020B0604020202020204" pitchFamily="34" charset="0"/>
              <a:cs typeface="Arial" panose="020B0604020202020204" pitchFamily="34" charset="0"/>
            </a:endParaRPr>
          </a:p>
        </p:txBody>
      </p:sp>
      <p:pic>
        <p:nvPicPr>
          <p:cNvPr id="63" name="Picture 62">
            <a:extLst>
              <a:ext uri="{FF2B5EF4-FFF2-40B4-BE49-F238E27FC236}">
                <a16:creationId xmlns:a16="http://schemas.microsoft.com/office/drawing/2014/main" id="{839CCDEA-188C-4E40-9C12-49AD72012789}"/>
              </a:ext>
            </a:extLst>
          </p:cNvPr>
          <p:cNvPicPr>
            <a:picLocks noChangeAspect="1"/>
          </p:cNvPicPr>
          <p:nvPr/>
        </p:nvPicPr>
        <p:blipFill>
          <a:blip r:embed="rId2"/>
          <a:stretch>
            <a:fillRect/>
          </a:stretch>
        </p:blipFill>
        <p:spPr>
          <a:xfrm>
            <a:off x="2268482" y="1508200"/>
            <a:ext cx="3988460" cy="1527671"/>
          </a:xfrm>
          <a:prstGeom prst="rect">
            <a:avLst/>
          </a:prstGeom>
        </p:spPr>
      </p:pic>
    </p:spTree>
    <p:extLst>
      <p:ext uri="{BB962C8B-B14F-4D97-AF65-F5344CB8AC3E}">
        <p14:creationId xmlns:p14="http://schemas.microsoft.com/office/powerpoint/2010/main" val="19847122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D42626-2EB8-4CA3-A3A4-EEBBD709864B}"/>
              </a:ext>
            </a:extLst>
          </p:cNvPr>
          <p:cNvSpPr>
            <a:spLocks noGrp="1"/>
          </p:cNvSpPr>
          <p:nvPr>
            <p:ph idx="1"/>
          </p:nvPr>
        </p:nvSpPr>
        <p:spPr/>
        <p:txBody>
          <a:bodyPr/>
          <a:lstStyle/>
          <a:p>
            <a:endParaRPr lang="en-US" dirty="0"/>
          </a:p>
        </p:txBody>
      </p:sp>
      <p:sp>
        <p:nvSpPr>
          <p:cNvPr id="4" name="TextBox 40">
            <a:extLst>
              <a:ext uri="{FF2B5EF4-FFF2-40B4-BE49-F238E27FC236}">
                <a16:creationId xmlns:a16="http://schemas.microsoft.com/office/drawing/2014/main" id="{AD3475C9-B937-44C9-B42C-90FDEE9D1F37}"/>
              </a:ext>
            </a:extLst>
          </p:cNvPr>
          <p:cNvSpPr txBox="1"/>
          <p:nvPr/>
        </p:nvSpPr>
        <p:spPr>
          <a:xfrm>
            <a:off x="3036552" y="666257"/>
            <a:ext cx="3529107" cy="55399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3000" b="1" dirty="0"/>
              <a:t>DATABASE</a:t>
            </a:r>
          </a:p>
        </p:txBody>
      </p:sp>
      <p:pic>
        <p:nvPicPr>
          <p:cNvPr id="5" name="Picture 4" descr="A screenshot of a cell phone&#10;&#10;Description automatically generated">
            <a:extLst>
              <a:ext uri="{FF2B5EF4-FFF2-40B4-BE49-F238E27FC236}">
                <a16:creationId xmlns:a16="http://schemas.microsoft.com/office/drawing/2014/main" id="{182562BD-C285-4F1F-9DFF-7D4991F61C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49" y="1647861"/>
            <a:ext cx="8172451" cy="4543882"/>
          </a:xfrm>
          <a:prstGeom prst="rect">
            <a:avLst/>
          </a:prstGeom>
        </p:spPr>
      </p:pic>
    </p:spTree>
    <p:extLst>
      <p:ext uri="{BB962C8B-B14F-4D97-AF65-F5344CB8AC3E}">
        <p14:creationId xmlns:p14="http://schemas.microsoft.com/office/powerpoint/2010/main" val="32497170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Giao diện ng</a:t>
            </a:r>
            <a:r>
              <a:rPr lang="vi-VN" sz="5000">
                <a:solidFill>
                  <a:schemeClr val="tx1"/>
                </a:solidFill>
                <a:latin typeface="Arial" panose="020B0604020202020204" pitchFamily="34" charset="0"/>
                <a:cs typeface="Arial" panose="020B0604020202020204" pitchFamily="34" charset="0"/>
              </a:rPr>
              <a:t>ư</a:t>
            </a:r>
            <a:r>
              <a:rPr lang="en-US" sz="5000">
                <a:solidFill>
                  <a:schemeClr val="tx1"/>
                </a:solidFill>
                <a:latin typeface="Arial" panose="020B0604020202020204" pitchFamily="34" charset="0"/>
                <a:cs typeface="Arial" panose="020B0604020202020204" pitchFamily="34" charset="0"/>
              </a:rPr>
              <a:t>ời dùng</a:t>
            </a:r>
          </a:p>
        </p:txBody>
      </p:sp>
      <p:pic>
        <p:nvPicPr>
          <p:cNvPr id="3" name="Picture 2">
            <a:extLst>
              <a:ext uri="{FF2B5EF4-FFF2-40B4-BE49-F238E27FC236}">
                <a16:creationId xmlns:a16="http://schemas.microsoft.com/office/drawing/2014/main" id="{A5FA9682-2493-49CD-B578-CF0F277D00E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13977" y="2620004"/>
            <a:ext cx="7716045" cy="4021696"/>
          </a:xfrm>
          <a:prstGeom prst="rect">
            <a:avLst/>
          </a:prstGeom>
        </p:spPr>
      </p:pic>
      <p:sp>
        <p:nvSpPr>
          <p:cNvPr id="6" name="Rectangle 5">
            <a:extLst>
              <a:ext uri="{FF2B5EF4-FFF2-40B4-BE49-F238E27FC236}">
                <a16:creationId xmlns:a16="http://schemas.microsoft.com/office/drawing/2014/main" id="{B98064AB-4347-4852-BCAD-310FA73A294E}"/>
              </a:ext>
            </a:extLst>
          </p:cNvPr>
          <p:cNvSpPr/>
          <p:nvPr/>
        </p:nvSpPr>
        <p:spPr>
          <a:xfrm>
            <a:off x="424124" y="1235010"/>
            <a:ext cx="8719876" cy="1384994"/>
          </a:xfrm>
          <a:prstGeom prst="rect">
            <a:avLst/>
          </a:prstGeom>
        </p:spPr>
        <p:txBody>
          <a:bodyPr wrap="square">
            <a:spAutoFit/>
          </a:bodyPr>
          <a:lstStyle/>
          <a:p>
            <a:pPr marL="285750" indent="-285750">
              <a:buFont typeface="Wingdings" panose="05000000000000000000" pitchFamily="2" charset="2"/>
              <a:buChar char="v"/>
            </a:pPr>
            <a:r>
              <a:rPr lang="vi-VN" sz="2800" dirty="0">
                <a:latin typeface="Arial" panose="020B0604020202020204" pitchFamily="34" charset="0"/>
                <a:cs typeface="Arial" panose="020B0604020202020204" pitchFamily="34" charset="0"/>
              </a:rPr>
              <a:t>Người dùng đăng nhập vào account của mình để xem được thông tin bãi đỗ xe hoặc có thể đăng kí thông tin để xem bãi đỗ xe.</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131625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Giao diện ng</a:t>
            </a:r>
            <a:r>
              <a:rPr lang="vi-VN" sz="5000">
                <a:solidFill>
                  <a:schemeClr val="tx1"/>
                </a:solidFill>
                <a:latin typeface="Arial" panose="020B0604020202020204" pitchFamily="34" charset="0"/>
                <a:cs typeface="Arial" panose="020B0604020202020204" pitchFamily="34" charset="0"/>
              </a:rPr>
              <a:t>ư</a:t>
            </a:r>
            <a:r>
              <a:rPr lang="en-US" sz="5000">
                <a:solidFill>
                  <a:schemeClr val="tx1"/>
                </a:solidFill>
                <a:latin typeface="Arial" panose="020B0604020202020204" pitchFamily="34" charset="0"/>
                <a:cs typeface="Arial" panose="020B0604020202020204" pitchFamily="34" charset="0"/>
              </a:rPr>
              <a:t>ời dùng</a:t>
            </a:r>
          </a:p>
        </p:txBody>
      </p:sp>
      <p:pic>
        <p:nvPicPr>
          <p:cNvPr id="6" name="Picture 5">
            <a:extLst>
              <a:ext uri="{FF2B5EF4-FFF2-40B4-BE49-F238E27FC236}">
                <a16:creationId xmlns:a16="http://schemas.microsoft.com/office/drawing/2014/main" id="{839B7CEB-7C28-49C0-91A4-3D460EB4EE2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63989" y="2124056"/>
            <a:ext cx="8616022" cy="4403745"/>
          </a:xfrm>
          <a:prstGeom prst="rect">
            <a:avLst/>
          </a:prstGeom>
        </p:spPr>
      </p:pic>
      <p:sp>
        <p:nvSpPr>
          <p:cNvPr id="7" name="Rectangle 6">
            <a:extLst>
              <a:ext uri="{FF2B5EF4-FFF2-40B4-BE49-F238E27FC236}">
                <a16:creationId xmlns:a16="http://schemas.microsoft.com/office/drawing/2014/main" id="{CD6069AA-85FF-4901-9A46-452BF8504D20}"/>
              </a:ext>
            </a:extLst>
          </p:cNvPr>
          <p:cNvSpPr/>
          <p:nvPr/>
        </p:nvSpPr>
        <p:spPr>
          <a:xfrm>
            <a:off x="121178" y="1169949"/>
            <a:ext cx="8370889" cy="954107"/>
          </a:xfrm>
          <a:prstGeom prst="rect">
            <a:avLst/>
          </a:prstGeom>
        </p:spPr>
        <p:txBody>
          <a:bodyPr wrap="square">
            <a:spAutoFit/>
          </a:bodyPr>
          <a:lstStyle/>
          <a:p>
            <a:pPr marL="285750" indent="-285750">
              <a:buFont typeface="Wingdings" panose="05000000000000000000" pitchFamily="2" charset="2"/>
              <a:buChar char="v"/>
            </a:pPr>
            <a:r>
              <a:rPr lang="vi-VN" sz="2800">
                <a:latin typeface="Arial" panose="020B0604020202020204" pitchFamily="34" charset="0"/>
                <a:cs typeface="Arial" panose="020B0604020202020204" pitchFamily="34" charset="0"/>
              </a:rPr>
              <a:t>Thông tin các bãi xe, có thể xem chi tiết hơn của một bãi xe khi click see more</a:t>
            </a:r>
            <a:endParaRPr lang="en-US" sz="28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286563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Giao diện ng</a:t>
            </a:r>
            <a:r>
              <a:rPr lang="vi-VN" sz="5000">
                <a:solidFill>
                  <a:schemeClr val="tx1"/>
                </a:solidFill>
                <a:latin typeface="Arial" panose="020B0604020202020204" pitchFamily="34" charset="0"/>
                <a:cs typeface="Arial" panose="020B0604020202020204" pitchFamily="34" charset="0"/>
              </a:rPr>
              <a:t>ư</a:t>
            </a:r>
            <a:r>
              <a:rPr lang="en-US" sz="5000">
                <a:solidFill>
                  <a:schemeClr val="tx1"/>
                </a:solidFill>
                <a:latin typeface="Arial" panose="020B0604020202020204" pitchFamily="34" charset="0"/>
                <a:cs typeface="Arial" panose="020B0604020202020204" pitchFamily="34" charset="0"/>
              </a:rPr>
              <a:t>ời dùng</a:t>
            </a:r>
          </a:p>
        </p:txBody>
      </p:sp>
      <p:sp>
        <p:nvSpPr>
          <p:cNvPr id="2" name="Rectangle 1">
            <a:extLst>
              <a:ext uri="{FF2B5EF4-FFF2-40B4-BE49-F238E27FC236}">
                <a16:creationId xmlns:a16="http://schemas.microsoft.com/office/drawing/2014/main" id="{834C1C7F-E036-4DE5-9643-20DB18A7458C}"/>
              </a:ext>
            </a:extLst>
          </p:cNvPr>
          <p:cNvSpPr/>
          <p:nvPr/>
        </p:nvSpPr>
        <p:spPr>
          <a:xfrm>
            <a:off x="222779" y="1158502"/>
            <a:ext cx="8698442" cy="989215"/>
          </a:xfrm>
          <a:prstGeom prst="rect">
            <a:avLst/>
          </a:prstGeom>
        </p:spPr>
        <p:txBody>
          <a:bodyPr wrap="square">
            <a:spAutoFit/>
          </a:bodyPr>
          <a:lstStyle/>
          <a:p>
            <a:pPr marL="457200" indent="-457200">
              <a:buFont typeface="Wingdings" panose="05000000000000000000" pitchFamily="2" charset="2"/>
              <a:buChar char="v"/>
            </a:pPr>
            <a:r>
              <a:rPr lang="en-US" sz="2800" dirty="0">
                <a:latin typeface="Arial" panose="020B0604020202020204" pitchFamily="34" charset="0"/>
                <a:cs typeface="Arial" panose="020B0604020202020204" pitchFamily="34" charset="0"/>
              </a:rPr>
              <a:t>Chi </a:t>
            </a:r>
            <a:r>
              <a:rPr lang="en-US" sz="2800" dirty="0" err="1">
                <a:latin typeface="Arial" panose="020B0604020202020204" pitchFamily="34" charset="0"/>
                <a:cs typeface="Arial" panose="020B0604020202020204" pitchFamily="34" charset="0"/>
              </a:rPr>
              <a:t>tiết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từng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bãi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màu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đỏ</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vị</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đỗ</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màu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thì</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chỗ</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vẫn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còn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trống</a:t>
            </a:r>
            <a:endParaRPr lang="en-US" sz="28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A7B1ADE7-84BD-4421-B325-6F0D76F52535}"/>
              </a:ext>
            </a:extLst>
          </p:cNvPr>
          <p:cNvPicPr/>
          <p:nvPr/>
        </p:nvPicPr>
        <p:blipFill>
          <a:blip r:embed="rId2">
            <a:extLst>
              <a:ext uri="{28A0092B-C50C-407E-A947-70E740481C1C}">
                <a14:useLocalDpi xmlns:a14="http://schemas.microsoft.com/office/drawing/2010/main" val="0"/>
              </a:ext>
            </a:extLst>
          </a:blip>
          <a:stretch>
            <a:fillRect/>
          </a:stretch>
        </p:blipFill>
        <p:spPr>
          <a:xfrm>
            <a:off x="573714" y="2271734"/>
            <a:ext cx="7996569" cy="4343400"/>
          </a:xfrm>
          <a:prstGeom prst="rect">
            <a:avLst/>
          </a:prstGeom>
        </p:spPr>
      </p:pic>
    </p:spTree>
    <p:extLst>
      <p:ext uri="{BB962C8B-B14F-4D97-AF65-F5344CB8AC3E}">
        <p14:creationId xmlns:p14="http://schemas.microsoft.com/office/powerpoint/2010/main" val="16452862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Xử lí ở Web Client</a:t>
            </a:r>
          </a:p>
        </p:txBody>
      </p:sp>
      <p:sp>
        <p:nvSpPr>
          <p:cNvPr id="3" name="Rectangle 2">
            <a:extLst>
              <a:ext uri="{FF2B5EF4-FFF2-40B4-BE49-F238E27FC236}">
                <a16:creationId xmlns:a16="http://schemas.microsoft.com/office/drawing/2014/main" id="{C44C2598-BC47-4306-8BD0-DB96C197DD84}"/>
              </a:ext>
            </a:extLst>
          </p:cNvPr>
          <p:cNvSpPr/>
          <p:nvPr/>
        </p:nvSpPr>
        <p:spPr>
          <a:xfrm>
            <a:off x="536573" y="1592652"/>
            <a:ext cx="8299452" cy="3327578"/>
          </a:xfrm>
          <a:prstGeom prst="rect">
            <a:avLst/>
          </a:prstGeom>
        </p:spPr>
        <p:txBody>
          <a:bodyPr wrap="square">
            <a:spAutoFit/>
          </a:bodyPr>
          <a:lstStyle/>
          <a:p>
            <a:pPr>
              <a:lnSpc>
                <a:spcPct val="107000"/>
              </a:lnSpc>
              <a:spcAft>
                <a:spcPts val="800"/>
              </a:spcAft>
            </a:pPr>
            <a:r>
              <a:rPr lang="en-US" sz="2400" dirty="0" err="1">
                <a:latin typeface="Arial" panose="020B0604020202020204" pitchFamily="34" charset="0"/>
                <a:ea typeface="Calibri" panose="020F0502020204030204" pitchFamily="34" charset="0"/>
                <a:cs typeface="Arial" panose="020B0604020202020204" pitchFamily="34" charset="0"/>
              </a:rPr>
              <a:t>Khi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có</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kết</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nối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được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tạo</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giữa</a:t>
            </a:r>
            <a:r>
              <a:rPr lang="en-US" sz="2400" dirty="0">
                <a:latin typeface="Arial" panose="020B0604020202020204" pitchFamily="34" charset="0"/>
                <a:ea typeface="Calibri" panose="020F0502020204030204" pitchFamily="34" charset="0"/>
                <a:cs typeface="Arial" panose="020B0604020202020204" pitchFamily="34" charset="0"/>
              </a:rPr>
              <a:t> Socket Client </a:t>
            </a:r>
            <a:r>
              <a:rPr lang="en-US" sz="2400" dirty="0" err="1">
                <a:latin typeface="Arial" panose="020B0604020202020204" pitchFamily="34" charset="0"/>
                <a:ea typeface="Calibri" panose="020F0502020204030204" pitchFamily="34" charset="0"/>
                <a:cs typeface="Arial" panose="020B0604020202020204" pitchFamily="34" charset="0"/>
              </a:rPr>
              <a:t>và</a:t>
            </a:r>
            <a:r>
              <a:rPr lang="en-US" sz="2400" dirty="0">
                <a:latin typeface="Arial" panose="020B0604020202020204" pitchFamily="34" charset="0"/>
                <a:ea typeface="Calibri" panose="020F0502020204030204" pitchFamily="34" charset="0"/>
                <a:cs typeface="Arial" panose="020B0604020202020204" pitchFamily="34" charset="0"/>
              </a:rPr>
              <a:t> Socket Server </a:t>
            </a:r>
            <a:r>
              <a:rPr lang="en-US" sz="2400" dirty="0" err="1">
                <a:latin typeface="Arial" panose="020B0604020202020204" pitchFamily="34" charset="0"/>
                <a:ea typeface="Calibri" panose="020F0502020204030204" pitchFamily="34" charset="0"/>
                <a:cs typeface="Arial" panose="020B0604020202020204" pitchFamily="34" charset="0"/>
              </a:rPr>
              <a:t>thì</a:t>
            </a:r>
            <a:r>
              <a:rPr lang="en-US" sz="2400" dirty="0">
                <a:latin typeface="Arial" panose="020B0604020202020204" pitchFamily="34" charset="0"/>
                <a:ea typeface="Calibri" panose="020F0502020204030204" pitchFamily="34" charset="0"/>
                <a:cs typeface="Arial" panose="020B0604020202020204" pitchFamily="34" charset="0"/>
              </a:rPr>
              <a:t> ở Client </a:t>
            </a:r>
            <a:r>
              <a:rPr lang="en-US" sz="2400" dirty="0" err="1">
                <a:latin typeface="Arial" panose="020B0604020202020204" pitchFamily="34" charset="0"/>
                <a:ea typeface="Calibri" panose="020F0502020204030204" pitchFamily="34" charset="0"/>
                <a:cs typeface="Arial" panose="020B0604020202020204" pitchFamily="34" charset="0"/>
              </a:rPr>
              <a:t>sẽ</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gửi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tin </a:t>
            </a:r>
            <a:r>
              <a:rPr lang="en-US" sz="2400" dirty="0" err="1">
                <a:latin typeface="Arial" panose="020B0604020202020204" pitchFamily="34" charset="0"/>
                <a:ea typeface="Calibri" panose="020F0502020204030204" pitchFamily="34" charset="0"/>
                <a:cs typeface="Arial" panose="020B0604020202020204" pitchFamily="34" charset="0"/>
              </a:rPr>
              <a:t>yêu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cầu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qua </a:t>
            </a:r>
            <a:r>
              <a:rPr lang="en-US" sz="2400" dirty="0" err="1">
                <a:latin typeface="Arial" panose="020B0604020202020204" pitchFamily="34" charset="0"/>
                <a:ea typeface="Calibri" panose="020F0502020204030204" pitchFamily="34" charset="0"/>
                <a:cs typeface="Arial" panose="020B0604020202020204" pitchFamily="34" charset="0"/>
              </a:rPr>
              <a:t>biến</a:t>
            </a:r>
            <a:r>
              <a:rPr lang="en-US" sz="2400" dirty="0">
                <a:latin typeface="Arial" panose="020B0604020202020204" pitchFamily="34" charset="0"/>
                <a:ea typeface="Calibri" panose="020F0502020204030204" pitchFamily="34" charset="0"/>
                <a:cs typeface="Arial" panose="020B0604020202020204" pitchFamily="34" charset="0"/>
              </a:rPr>
              <a:t> message </a:t>
            </a:r>
            <a:r>
              <a:rPr lang="en-US" sz="2400" dirty="0" err="1">
                <a:latin typeface="Arial" panose="020B0604020202020204" pitchFamily="34" charset="0"/>
                <a:ea typeface="Calibri" panose="020F0502020204030204" pitchFamily="34" charset="0"/>
                <a:cs typeface="Arial" panose="020B0604020202020204" pitchFamily="34" charset="0"/>
              </a:rPr>
              <a:t>để</a:t>
            </a:r>
            <a:r>
              <a:rPr lang="en-US" sz="2400" dirty="0">
                <a:latin typeface="Arial" panose="020B0604020202020204" pitchFamily="34" charset="0"/>
                <a:ea typeface="Calibri" panose="020F0502020204030204" pitchFamily="34" charset="0"/>
                <a:cs typeface="Arial" panose="020B0604020202020204" pitchFamily="34" charset="0"/>
              </a:rPr>
              <a:t> Server </a:t>
            </a:r>
            <a:r>
              <a:rPr lang="en-US" sz="2400" dirty="0" err="1">
                <a:latin typeface="Arial" panose="020B0604020202020204" pitchFamily="34" charset="0"/>
                <a:ea typeface="Calibri" panose="020F0502020204030204" pitchFamily="34" charset="0"/>
                <a:cs typeface="Arial" panose="020B0604020202020204" pitchFamily="34" charset="0"/>
              </a:rPr>
              <a:t>thực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hiện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đúng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công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việc</a:t>
            </a:r>
            <a:r>
              <a:rPr lang="en-US" sz="2400" dirty="0">
                <a:latin typeface="Arial" panose="020B0604020202020204" pitchFamily="34" charset="0"/>
                <a:ea typeface="Calibri" panose="020F0502020204030204" pitchFamily="34" charset="0"/>
                <a:cs typeface="Arial" panose="020B0604020202020204" pitchFamily="34" charset="0"/>
              </a:rPr>
              <a:t> User </a:t>
            </a:r>
            <a:r>
              <a:rPr lang="en-US" sz="2400" dirty="0" err="1">
                <a:latin typeface="Arial" panose="020B0604020202020204" pitchFamily="34" charset="0"/>
                <a:ea typeface="Calibri" panose="020F0502020204030204" pitchFamily="34" charset="0"/>
                <a:cs typeface="Arial" panose="020B0604020202020204" pitchFamily="34" charset="0"/>
              </a:rPr>
              <a:t>yêu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cầu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đăng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nhập</a:t>
            </a:r>
            <a:r>
              <a:rPr lang="en-US" sz="2400" dirty="0">
                <a:latin typeface="Arial" panose="020B0604020202020204" pitchFamily="34" charset="0"/>
                <a:ea typeface="Calibri" panose="020F0502020204030204" pitchFamily="34" charset="0"/>
                <a:cs typeface="Arial" panose="020B0604020202020204" pitchFamily="34" charset="0"/>
              </a:rPr>
              <a:t>/</a:t>
            </a:r>
            <a:r>
              <a:rPr lang="en-US" sz="2400" dirty="0" err="1">
                <a:latin typeface="Arial" panose="020B0604020202020204" pitchFamily="34" charset="0"/>
                <a:ea typeface="Calibri" panose="020F0502020204030204" pitchFamily="34" charset="0"/>
                <a:cs typeface="Arial" panose="020B0604020202020204" pitchFamily="34" charset="0"/>
              </a:rPr>
              <a:t>đăng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kí</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xem</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tin </a:t>
            </a:r>
            <a:r>
              <a:rPr lang="en-US" sz="2400" dirty="0" err="1">
                <a:latin typeface="Arial" panose="020B0604020202020204" pitchFamily="34" charset="0"/>
                <a:ea typeface="Calibri" panose="020F0502020204030204" pitchFamily="34" charset="0"/>
                <a:cs typeface="Arial" panose="020B0604020202020204" pitchFamily="34" charset="0"/>
              </a:rPr>
              <a:t>bãi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xem</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tin chi </a:t>
            </a:r>
            <a:r>
              <a:rPr lang="en-US" sz="2400" dirty="0" err="1">
                <a:latin typeface="Arial" panose="020B0604020202020204" pitchFamily="34" charset="0"/>
                <a:ea typeface="Calibri" panose="020F0502020204030204" pitchFamily="34" charset="0"/>
                <a:cs typeface="Arial" panose="020B0604020202020204" pitchFamily="34" charset="0"/>
              </a:rPr>
              <a:t>tiết</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bãi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a:t>
            </a:r>
            <a:r>
              <a:rPr lang="en-US" sz="2400" dirty="0">
                <a:latin typeface="Arial" panose="020B0604020202020204" pitchFamily="34" charset="0"/>
                <a:ea typeface="Calibri" panose="020F0502020204030204" pitchFamily="34" charset="0"/>
                <a:cs typeface="Arial" panose="020B0604020202020204" pitchFamily="34" charset="0"/>
              </a:rPr>
              <a:t>)</a:t>
            </a:r>
          </a:p>
          <a:p>
            <a:pPr marL="342900" marR="0" lvl="0" indent="-342900">
              <a:lnSpc>
                <a:spcPct val="107000"/>
              </a:lnSpc>
              <a:spcBef>
                <a:spcPts val="0"/>
              </a:spcBef>
              <a:spcAft>
                <a:spcPts val="0"/>
              </a:spcAft>
              <a:buFont typeface="Symbol" panose="05050102010706020507" pitchFamily="18" charset="2"/>
              <a:buChar char=""/>
            </a:pPr>
            <a:r>
              <a:rPr lang="en-US" sz="2400" dirty="0" err="1">
                <a:latin typeface="Arial" panose="020B0604020202020204" pitchFamily="34" charset="0"/>
                <a:ea typeface="Calibri" panose="020F0502020204030204" pitchFamily="34" charset="0"/>
                <a:cs typeface="Arial" panose="020B0604020202020204" pitchFamily="34" charset="0"/>
              </a:rPr>
              <a:t>Đăng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kí</a:t>
            </a:r>
            <a:r>
              <a:rPr lang="en-US" sz="2400" dirty="0">
                <a:latin typeface="Arial" panose="020B0604020202020204" pitchFamily="34" charset="0"/>
                <a:ea typeface="Calibri" panose="020F0502020204030204" pitchFamily="34" charset="0"/>
                <a:cs typeface="Arial" panose="020B0604020202020204" pitchFamily="34" charset="0"/>
              </a:rPr>
              <a:t>/</a:t>
            </a:r>
            <a:r>
              <a:rPr lang="en-US" sz="2400" dirty="0" err="1">
                <a:latin typeface="Arial" panose="020B0604020202020204" pitchFamily="34" charset="0"/>
                <a:ea typeface="Calibri" panose="020F0502020204030204" pitchFamily="34" charset="0"/>
                <a:cs typeface="Arial" panose="020B0604020202020204" pitchFamily="34" charset="0"/>
              </a:rPr>
              <a:t>Đăng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nhập</a:t>
            </a:r>
            <a:endParaRPr lang="en-US" sz="2400" dirty="0">
              <a:latin typeface="Arial" panose="020B060402020202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err="1">
                <a:latin typeface="Arial" panose="020B0604020202020204" pitchFamily="34" charset="0"/>
                <a:ea typeface="Calibri" panose="020F0502020204030204" pitchFamily="34" charset="0"/>
                <a:cs typeface="Arial" panose="020B0604020202020204" pitchFamily="34" charset="0"/>
              </a:rPr>
              <a:t>Xem</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tin </a:t>
            </a:r>
            <a:r>
              <a:rPr lang="en-US" sz="2400" dirty="0" err="1">
                <a:latin typeface="Arial" panose="020B0604020202020204" pitchFamily="34" charset="0"/>
                <a:ea typeface="Calibri" panose="020F0502020204030204" pitchFamily="34" charset="0"/>
                <a:cs typeface="Arial" panose="020B0604020202020204" pitchFamily="34" charset="0"/>
              </a:rPr>
              <a:t>bãi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a:t>
            </a:r>
            <a:endParaRPr lang="en-US" sz="2400" dirty="0">
              <a:latin typeface="Arial" panose="020B060402020202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Symbol" panose="05050102010706020507" pitchFamily="18" charset="2"/>
              <a:buChar char=""/>
            </a:pPr>
            <a:r>
              <a:rPr lang="en-US" sz="2400" dirty="0" err="1">
                <a:latin typeface="Arial" panose="020B0604020202020204" pitchFamily="34" charset="0"/>
                <a:ea typeface="Calibri" panose="020F0502020204030204" pitchFamily="34" charset="0"/>
                <a:cs typeface="Arial" panose="020B0604020202020204" pitchFamily="34" charset="0"/>
              </a:rPr>
              <a:t>Xem</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tin chi </a:t>
            </a:r>
            <a:r>
              <a:rPr lang="en-US" sz="2400" dirty="0" err="1">
                <a:latin typeface="Arial" panose="020B0604020202020204" pitchFamily="34" charset="0"/>
                <a:ea typeface="Calibri" panose="020F0502020204030204" pitchFamily="34" charset="0"/>
                <a:cs typeface="Arial" panose="020B0604020202020204" pitchFamily="34" charset="0"/>
              </a:rPr>
              <a:t>tiết</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từng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bãi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xe</a:t>
            </a:r>
            <a:endParaRPr lang="en-US" sz="2400"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092813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7DA156-A844-4F59-B819-5BA988E9D71F}"/>
              </a:ext>
            </a:extLst>
          </p:cNvPr>
          <p:cNvSpPr>
            <a:spLocks noGrp="1"/>
          </p:cNvSpPr>
          <p:nvPr>
            <p:ph idx="1"/>
          </p:nvPr>
        </p:nvSpPr>
        <p:spPr>
          <a:xfrm>
            <a:off x="570441" y="1410831"/>
            <a:ext cx="8573559" cy="2379134"/>
          </a:xfrm>
        </p:spPr>
        <p:txBody>
          <a:bodyPr>
            <a:noAutofit/>
          </a:bodyPr>
          <a:lstStyle/>
          <a:p>
            <a:pPr marL="0" indent="0">
              <a:buNone/>
            </a:pPr>
            <a:r>
              <a:rPr lang="en-US" sz="2800" b="1" dirty="0" err="1">
                <a:solidFill>
                  <a:schemeClr val="tx1"/>
                </a:solidFill>
                <a:latin typeface="Arial" panose="020B0604020202020204" pitchFamily="34" charset="0"/>
                <a:cs typeface="Arial" panose="020B0604020202020204" pitchFamily="34" charset="0"/>
              </a:rPr>
              <a:t>Kết</a:t>
            </a:r>
            <a:r>
              <a:rPr lang="en-US" sz="2800" b="1" dirty="0">
                <a:solidFill>
                  <a:schemeClr val="tx1"/>
                </a:solidFill>
                <a:latin typeface="Arial" panose="020B0604020202020204" pitchFamily="34" charset="0"/>
                <a:cs typeface="Arial" panose="020B0604020202020204" pitchFamily="34" charset="0"/>
              </a:rPr>
              <a:t> </a:t>
            </a:r>
            <a:r>
              <a:rPr lang="en-US" sz="2800" b="1" dirty="0" err="1">
                <a:solidFill>
                  <a:schemeClr val="tx1"/>
                </a:solidFill>
                <a:latin typeface="Arial" panose="020B0604020202020204" pitchFamily="34" charset="0"/>
                <a:cs typeface="Arial" panose="020B0604020202020204" pitchFamily="34" charset="0"/>
              </a:rPr>
              <a:t>quả</a:t>
            </a:r>
            <a:r>
              <a:rPr lang="en-US" sz="2800" b="1" dirty="0">
                <a:solidFill>
                  <a:schemeClr val="tx1"/>
                </a:solidFill>
                <a:latin typeface="Arial" panose="020B0604020202020204" pitchFamily="34" charset="0"/>
                <a:cs typeface="Arial" panose="020B0604020202020204" pitchFamily="34" charset="0"/>
              </a:rPr>
              <a:t>:</a:t>
            </a:r>
          </a:p>
          <a:p>
            <a:pPr>
              <a:buFont typeface="Wingdings" panose="05000000000000000000" pitchFamily="2" charset="2"/>
              <a:buChar char="v"/>
            </a:pP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Xây</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dựng</a:t>
            </a:r>
            <a:r>
              <a:rPr lang="en-US" sz="2800" dirty="0">
                <a:solidFill>
                  <a:schemeClr val="tx1"/>
                </a:solidFill>
                <a:latin typeface="Arial" panose="020B0604020202020204" pitchFamily="34" charset="0"/>
                <a:cs typeface="Arial" panose="020B0604020202020204" pitchFamily="34" charset="0"/>
              </a:rPr>
              <a:t> đ</a:t>
            </a:r>
            <a:r>
              <a:rPr lang="vi-VN" sz="2800" dirty="0">
                <a:solidFill>
                  <a:schemeClr val="tx1"/>
                </a:solidFill>
                <a:latin typeface="Arial" panose="020B0604020202020204" pitchFamily="34" charset="0"/>
                <a:cs typeface="Arial" panose="020B0604020202020204" pitchFamily="34" charset="0"/>
              </a:rPr>
              <a:t>ư</a:t>
            </a:r>
            <a:r>
              <a:rPr lang="en-US" sz="2800" dirty="0" err="1">
                <a:solidFill>
                  <a:schemeClr val="tx1"/>
                </a:solidFill>
                <a:latin typeface="Arial" panose="020B0604020202020204" pitchFamily="34" charset="0"/>
                <a:cs typeface="Arial" panose="020B0604020202020204" pitchFamily="34" charset="0"/>
              </a:rPr>
              <a:t>ợc</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hệ</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thống</a:t>
            </a:r>
            <a:r>
              <a:rPr lang="en-US" sz="2800" dirty="0">
                <a:solidFill>
                  <a:schemeClr val="tx1"/>
                </a:solidFill>
                <a:latin typeface="Arial" panose="020B0604020202020204" pitchFamily="34" charset="0"/>
                <a:cs typeface="Arial" panose="020B0604020202020204" pitchFamily="34" charset="0"/>
              </a:rPr>
              <a:t> IOT </a:t>
            </a:r>
            <a:r>
              <a:rPr lang="en-US" sz="2800" dirty="0" err="1">
                <a:solidFill>
                  <a:schemeClr val="tx1"/>
                </a:solidFill>
                <a:latin typeface="Arial" panose="020B0604020202020204" pitchFamily="34" charset="0"/>
                <a:cs typeface="Arial" panose="020B0604020202020204" pitchFamily="34" charset="0"/>
              </a:rPr>
              <a:t>để</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quản</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lý</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bãi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đỗ</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xe</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với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chức</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năng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quả</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lý</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thông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báo</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cho</a:t>
            </a:r>
            <a:r>
              <a:rPr lang="en-US" sz="2800" dirty="0">
                <a:solidFill>
                  <a:schemeClr val="tx1"/>
                </a:solidFill>
                <a:latin typeface="Arial" panose="020B0604020202020204" pitchFamily="34" charset="0"/>
                <a:cs typeface="Arial" panose="020B0604020202020204" pitchFamily="34" charset="0"/>
              </a:rPr>
              <a:t> ng</a:t>
            </a:r>
            <a:r>
              <a:rPr lang="vi-VN" sz="2800" dirty="0">
                <a:solidFill>
                  <a:schemeClr val="tx1"/>
                </a:solidFill>
                <a:latin typeface="Arial" panose="020B0604020202020204" pitchFamily="34" charset="0"/>
                <a:cs typeface="Arial" panose="020B0604020202020204" pitchFamily="34" charset="0"/>
              </a:rPr>
              <a:t>ư</a:t>
            </a:r>
            <a:r>
              <a:rPr lang="en-US" sz="2800" dirty="0" err="1">
                <a:solidFill>
                  <a:schemeClr val="tx1"/>
                </a:solidFill>
                <a:latin typeface="Arial" panose="020B0604020202020204" pitchFamily="34" charset="0"/>
                <a:cs typeface="Arial" panose="020B0604020202020204" pitchFamily="34" charset="0"/>
              </a:rPr>
              <a:t>ời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dùng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biết</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số</a:t>
            </a:r>
            <a:r>
              <a:rPr lang="en-US" sz="2800" dirty="0">
                <a:solidFill>
                  <a:schemeClr val="tx1"/>
                </a:solidFill>
                <a:latin typeface="Arial" panose="020B0604020202020204" pitchFamily="34" charset="0"/>
                <a:cs typeface="Arial" panose="020B0604020202020204" pitchFamily="34" charset="0"/>
              </a:rPr>
              <a:t> l</a:t>
            </a:r>
            <a:r>
              <a:rPr lang="vi-VN" sz="2800" dirty="0">
                <a:solidFill>
                  <a:schemeClr val="tx1"/>
                </a:solidFill>
                <a:latin typeface="Arial" panose="020B0604020202020204" pitchFamily="34" charset="0"/>
                <a:cs typeface="Arial" panose="020B0604020202020204" pitchFamily="34" charset="0"/>
              </a:rPr>
              <a:t>ư</a:t>
            </a:r>
            <a:r>
              <a:rPr lang="en-US" sz="2800" dirty="0" err="1">
                <a:solidFill>
                  <a:schemeClr val="tx1"/>
                </a:solidFill>
                <a:latin typeface="Arial" panose="020B0604020202020204" pitchFamily="34" charset="0"/>
                <a:cs typeface="Arial" panose="020B0604020202020204" pitchFamily="34" charset="0"/>
              </a:rPr>
              <a:t>ợng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chỗ</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trống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địa</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chỉ</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của</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các</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bãi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đỗ</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xe</a:t>
            </a:r>
            <a:r>
              <a:rPr lang="en-US" sz="2800" dirty="0">
                <a:solidFill>
                  <a:schemeClr val="tx1"/>
                </a:solidFill>
                <a:latin typeface="Arial" panose="020B0604020202020204" pitchFamily="34" charset="0"/>
                <a:cs typeface="Arial" panose="020B0604020202020204" pitchFamily="34" charset="0"/>
              </a:rPr>
              <a:t>.</a:t>
            </a:r>
          </a:p>
        </p:txBody>
      </p:sp>
      <p:sp>
        <p:nvSpPr>
          <p:cNvPr id="4" name="Title 1">
            <a:extLst>
              <a:ext uri="{FF2B5EF4-FFF2-40B4-BE49-F238E27FC236}">
                <a16:creationId xmlns:a16="http://schemas.microsoft.com/office/drawing/2014/main" id="{76F0BCDD-0BAA-48F3-9A13-4FD278D6BB5C}"/>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Kết quả và nhận xét</a:t>
            </a:r>
            <a:endParaRPr lang="en-US" sz="5000" dirty="0">
              <a:solidFill>
                <a:schemeClr val="tx1"/>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F976923C-5832-4E29-86E2-6CB943729F88}"/>
              </a:ext>
            </a:extLst>
          </p:cNvPr>
          <p:cNvSpPr txBox="1"/>
          <p:nvPr/>
        </p:nvSpPr>
        <p:spPr>
          <a:xfrm>
            <a:off x="570441" y="4002944"/>
            <a:ext cx="8573559" cy="2246769"/>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Nhận</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xét</a:t>
            </a:r>
            <a:r>
              <a:rPr lang="en-US" sz="2800" b="1" dirty="0">
                <a:latin typeface="Arial" panose="020B0604020202020204" pitchFamily="34" charset="0"/>
                <a:cs typeface="Arial" panose="020B0604020202020204" pitchFamily="34" charset="0"/>
              </a:rPr>
              <a:t>:</a:t>
            </a:r>
          </a:p>
          <a:p>
            <a:pPr marL="457200" indent="-457200">
              <a:buFont typeface="Wingdings" panose="05000000000000000000" pitchFamily="2" charset="2"/>
              <a:buChar char="v"/>
            </a:pP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tốn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ít</a:t>
            </a:r>
            <a:r>
              <a:rPr lang="en-US" sz="2800" dirty="0">
                <a:latin typeface="Arial" panose="020B0604020202020204" pitchFamily="34" charset="0"/>
                <a:cs typeface="Arial" panose="020B0604020202020204" pitchFamily="34" charset="0"/>
              </a:rPr>
              <a:t> chi </a:t>
            </a:r>
            <a:r>
              <a:rPr lang="en-US" sz="2800" dirty="0" err="1">
                <a:latin typeface="Arial" panose="020B0604020202020204" pitchFamily="34" charset="0"/>
                <a:cs typeface="Arial" panose="020B0604020202020204" pitchFamily="34" charset="0"/>
              </a:rPr>
              <a:t>phí</a:t>
            </a:r>
            <a:r>
              <a:rPr lang="en-US" sz="2800" dirty="0">
                <a:latin typeface="Arial" panose="020B0604020202020204" pitchFamily="34" charset="0"/>
                <a:cs typeface="Arial" panose="020B0604020202020204" pitchFamily="34" charset="0"/>
              </a:rPr>
              <a:t> h</a:t>
            </a:r>
            <a:r>
              <a:rPr lang="vi-VN" sz="2800" dirty="0">
                <a:latin typeface="Arial" panose="020B0604020202020204" pitchFamily="34" charset="0"/>
                <a:cs typeface="Arial" panose="020B0604020202020204" pitchFamily="34" charset="0"/>
              </a:rPr>
              <a:t>ơ</a:t>
            </a:r>
            <a:r>
              <a:rPr lang="en-US" sz="2800" dirty="0">
                <a:latin typeface="Arial" panose="020B0604020202020204" pitchFamily="34" charset="0"/>
                <a:cs typeface="Arial" panose="020B0604020202020204" pitchFamily="34" charset="0"/>
              </a:rPr>
              <a:t>n so </a:t>
            </a:r>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bãi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a:t>
            </a:r>
            <a:r>
              <a:rPr lang="vi-VN" sz="2800" dirty="0">
                <a:latin typeface="Arial" panose="020B0604020202020204" pitchFamily="34" charset="0"/>
                <a:cs typeface="Arial" panose="020B0604020202020204" pitchFamily="34" charset="0"/>
              </a:rPr>
              <a:t>ư</a:t>
            </a:r>
            <a:r>
              <a:rPr lang="en-US" sz="2800" dirty="0" err="1">
                <a:latin typeface="Arial" panose="020B0604020202020204" pitchFamily="34" charset="0"/>
                <a:cs typeface="Arial" panose="020B0604020202020204" pitchFamily="34" charset="0"/>
              </a:rPr>
              <a:t>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tích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đ</a:t>
            </a:r>
            <a:r>
              <a:rPr lang="vi-VN" sz="2800" dirty="0">
                <a:latin typeface="Arial" panose="020B0604020202020204" pitchFamily="34" charset="0"/>
                <a:cs typeface="Arial" panose="020B0604020202020204" pitchFamily="34" charset="0"/>
              </a:rPr>
              <a:t>ư</a:t>
            </a:r>
            <a:r>
              <a:rPr lang="en-US" sz="2800" dirty="0" err="1">
                <a:latin typeface="Arial" panose="020B0604020202020204" pitchFamily="34" charset="0"/>
                <a:cs typeface="Arial" panose="020B0604020202020204" pitchFamily="34" charset="0"/>
              </a:rPr>
              <a:t>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IOT </a:t>
            </a:r>
            <a:r>
              <a:rPr lang="en-US" sz="2800" dirty="0" err="1">
                <a:latin typeface="Arial" panose="020B0604020202020204" pitchFamily="34" charset="0"/>
                <a:cs typeface="Arial" panose="020B0604020202020204" pitchFamily="34" charset="0"/>
              </a:rPr>
              <a:t>vào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lý</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Hệ</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tính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realtime</a:t>
            </a:r>
            <a:r>
              <a:rPr lang="en-US" sz="28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9878843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22FA2A9D-AB93-4128-9BD1-139F76539768}"/>
              </a:ext>
            </a:extLst>
          </p:cNvPr>
          <p:cNvSpPr txBox="1">
            <a:spLocks noGrp="1"/>
          </p:cNvSpPr>
          <p:nvPr>
            <p:ph idx="1"/>
          </p:nvPr>
        </p:nvSpPr>
        <p:spPr>
          <a:xfrm>
            <a:off x="1488001" y="949639"/>
            <a:ext cx="7213087" cy="445103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2800" b="1" dirty="0" err="1">
                <a:solidFill>
                  <a:schemeClr val="tx1"/>
                </a:solidFill>
                <a:latin typeface="Arial" panose="020B0604020202020204" pitchFamily="34" charset="0"/>
                <a:cs typeface="Arial" panose="020B0604020202020204" pitchFamily="34" charset="0"/>
              </a:rPr>
              <a:t>Định</a:t>
            </a:r>
            <a:r>
              <a:rPr lang="en-US" sz="2800" b="1" dirty="0">
                <a:solidFill>
                  <a:schemeClr val="tx1"/>
                </a:solidFill>
                <a:latin typeface="Arial" panose="020B0604020202020204" pitchFamily="34" charset="0"/>
                <a:cs typeface="Arial" panose="020B0604020202020204" pitchFamily="34" charset="0"/>
              </a:rPr>
              <a:t> h</a:t>
            </a:r>
            <a:r>
              <a:rPr lang="vi-VN" sz="2800" b="1" dirty="0">
                <a:solidFill>
                  <a:schemeClr val="tx1"/>
                </a:solidFill>
                <a:latin typeface="Arial" panose="020B0604020202020204" pitchFamily="34" charset="0"/>
                <a:cs typeface="Arial" panose="020B0604020202020204" pitchFamily="34" charset="0"/>
              </a:rPr>
              <a:t>ư</a:t>
            </a:r>
            <a:r>
              <a:rPr lang="en-US" sz="2800" b="1" dirty="0" err="1">
                <a:solidFill>
                  <a:schemeClr val="tx1"/>
                </a:solidFill>
                <a:latin typeface="Arial" panose="020B0604020202020204" pitchFamily="34" charset="0"/>
                <a:cs typeface="Arial" panose="020B0604020202020204" pitchFamily="34" charset="0"/>
              </a:rPr>
              <a:t>ớng</a:t>
            </a:r>
            <a:r>
              <a:rPr lang="en-US" sz="2800" b="1" dirty="0">
                <a:solidFill>
                  <a:schemeClr val="tx1"/>
                </a:solidFill>
                <a:latin typeface="Arial" panose="020B0604020202020204" pitchFamily="34" charset="0"/>
                <a:cs typeface="Arial" panose="020B0604020202020204" pitchFamily="34" charset="0"/>
              </a:rPr>
              <a:t>:</a:t>
            </a:r>
          </a:p>
          <a:p>
            <a:pPr>
              <a:buFont typeface="Wingdings" panose="05000000000000000000" pitchFamily="2" charset="2"/>
              <a:buChar char="v"/>
            </a:pP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Tích</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hợp</a:t>
            </a:r>
            <a:r>
              <a:rPr lang="en-US" sz="2800" dirty="0">
                <a:solidFill>
                  <a:schemeClr val="tx1"/>
                </a:solidFill>
                <a:latin typeface="Arial" panose="020B0604020202020204" pitchFamily="34" charset="0"/>
                <a:cs typeface="Arial" panose="020B0604020202020204" pitchFamily="34" charset="0"/>
              </a:rPr>
              <a:t> google map </a:t>
            </a:r>
            <a:r>
              <a:rPr lang="en-US" sz="2800" dirty="0" err="1">
                <a:solidFill>
                  <a:schemeClr val="tx1"/>
                </a:solidFill>
                <a:latin typeface="Arial" panose="020B0604020202020204" pitchFamily="34" charset="0"/>
                <a:cs typeface="Arial" panose="020B0604020202020204" pitchFamily="34" charset="0"/>
              </a:rPr>
              <a:t>vào</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hệ</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thống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để</a:t>
            </a:r>
            <a:r>
              <a:rPr lang="en-US" sz="2800" dirty="0">
                <a:solidFill>
                  <a:schemeClr val="tx1"/>
                </a:solidFill>
                <a:latin typeface="Arial" panose="020B0604020202020204" pitchFamily="34" charset="0"/>
                <a:cs typeface="Arial" panose="020B0604020202020204" pitchFamily="34" charset="0"/>
              </a:rPr>
              <a:t> ng</a:t>
            </a:r>
            <a:r>
              <a:rPr lang="vi-VN" sz="2800" dirty="0">
                <a:solidFill>
                  <a:schemeClr val="tx1"/>
                </a:solidFill>
                <a:latin typeface="Arial" panose="020B0604020202020204" pitchFamily="34" charset="0"/>
                <a:cs typeface="Arial" panose="020B0604020202020204" pitchFamily="34" charset="0"/>
              </a:rPr>
              <a:t>ư</a:t>
            </a:r>
            <a:r>
              <a:rPr lang="en-US" sz="2800" dirty="0" err="1">
                <a:solidFill>
                  <a:schemeClr val="tx1"/>
                </a:solidFill>
                <a:latin typeface="Arial" panose="020B0604020202020204" pitchFamily="34" charset="0"/>
                <a:cs typeface="Arial" panose="020B0604020202020204" pitchFamily="34" charset="0"/>
              </a:rPr>
              <a:t>ời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dùng</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tìm</a:t>
            </a:r>
            <a:r>
              <a:rPr lang="en-US" sz="2800" dirty="0">
                <a:solidFill>
                  <a:schemeClr val="tx1"/>
                </a:solidFill>
                <a:latin typeface="Arial" panose="020B0604020202020204" pitchFamily="34" charset="0"/>
                <a:cs typeface="Arial" panose="020B0604020202020204" pitchFamily="34" charset="0"/>
              </a:rPr>
              <a:t> đ</a:t>
            </a:r>
            <a:r>
              <a:rPr lang="vi-VN" sz="2800" dirty="0">
                <a:solidFill>
                  <a:schemeClr val="tx1"/>
                </a:solidFill>
                <a:latin typeface="Arial" panose="020B0604020202020204" pitchFamily="34" charset="0"/>
                <a:cs typeface="Arial" panose="020B0604020202020204" pitchFamily="34" charset="0"/>
              </a:rPr>
              <a:t>ư</a:t>
            </a:r>
            <a:r>
              <a:rPr lang="en-US" sz="2800" dirty="0" err="1">
                <a:solidFill>
                  <a:schemeClr val="tx1"/>
                </a:solidFill>
                <a:latin typeface="Arial" panose="020B0604020202020204" pitchFamily="34" charset="0"/>
                <a:cs typeface="Arial" panose="020B0604020202020204" pitchFamily="34" charset="0"/>
              </a:rPr>
              <a:t>ợc</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bãi</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đỗ</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xe</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gần</a:t>
            </a:r>
            <a:r>
              <a:rPr lang="en-US" sz="2800" dirty="0">
                <a:solidFill>
                  <a:schemeClr val="tx1"/>
                </a:solidFill>
                <a:latin typeface="Arial" panose="020B0604020202020204" pitchFamily="34" charset="0"/>
                <a:cs typeface="Arial" panose="020B0604020202020204" pitchFamily="34" charset="0"/>
              </a:rPr>
              <a:t> </a:t>
            </a:r>
            <a:r>
              <a:rPr lang="en-US" sz="2800" dirty="0" err="1">
                <a:solidFill>
                  <a:schemeClr val="tx1"/>
                </a:solidFill>
                <a:latin typeface="Arial" panose="020B0604020202020204" pitchFamily="34" charset="0"/>
                <a:cs typeface="Arial" panose="020B0604020202020204" pitchFamily="34" charset="0"/>
              </a:rPr>
              <a:t>nhất</a:t>
            </a:r>
            <a:r>
              <a:rPr lang="en-US" sz="2800" dirty="0">
                <a:solidFill>
                  <a:schemeClr val="tx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133515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CBDD5-CC78-4AE6-89F3-B979A46EC2FE}"/>
              </a:ext>
            </a:extLst>
          </p:cNvPr>
          <p:cNvSpPr>
            <a:spLocks noGrp="1"/>
          </p:cNvSpPr>
          <p:nvPr>
            <p:ph type="title"/>
          </p:nvPr>
        </p:nvSpPr>
        <p:spPr>
          <a:xfrm>
            <a:off x="-1441081" y="-1"/>
            <a:ext cx="11702681" cy="989215"/>
          </a:xfrm>
        </p:spPr>
        <p:txBody>
          <a:bodyPr>
            <a:normAutofit/>
          </a:bodyPr>
          <a:lstStyle/>
          <a:p>
            <a:pPr algn="ctr"/>
            <a:r>
              <a:rPr lang="en-US" sz="5000">
                <a:solidFill>
                  <a:schemeClr val="tx1"/>
                </a:solidFill>
                <a:latin typeface="Arial" panose="020B0604020202020204" pitchFamily="34" charset="0"/>
                <a:cs typeface="Arial" panose="020B0604020202020204" pitchFamily="34" charset="0"/>
              </a:rPr>
              <a:t>Thực trạng</a:t>
            </a:r>
          </a:p>
        </p:txBody>
      </p:sp>
      <p:pic>
        <p:nvPicPr>
          <p:cNvPr id="2050" name="Picture 2" descr="HÃ¬nh áº£nh cÃ³ liÃªn quan">
            <a:extLst>
              <a:ext uri="{FF2B5EF4-FFF2-40B4-BE49-F238E27FC236}">
                <a16:creationId xmlns:a16="http://schemas.microsoft.com/office/drawing/2014/main" id="{E74EDC0C-DF67-494F-886C-CE60B415AC9D}"/>
              </a:ext>
            </a:extLst>
          </p:cNvPr>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t="16968"/>
          <a:stretch/>
        </p:blipFill>
        <p:spPr bwMode="auto">
          <a:xfrm>
            <a:off x="735542" y="1417839"/>
            <a:ext cx="8116387" cy="505439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19928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A6A6F99-5C15-40B7-A700-472F2A24D8D1}"/>
              </a:ext>
            </a:extLst>
          </p:cNvPr>
          <p:cNvSpPr txBox="1">
            <a:spLocks/>
          </p:cNvSpPr>
          <p:nvPr/>
        </p:nvSpPr>
        <p:spPr>
          <a:xfrm>
            <a:off x="0" y="1716723"/>
            <a:ext cx="9337491" cy="2726689"/>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a:solidFill>
                  <a:schemeClr val="tx1"/>
                </a:solidFill>
                <a:latin typeface="Arial" panose="020B0604020202020204" pitchFamily="34" charset="0"/>
                <a:cs typeface="Arial" panose="020B0604020202020204" pitchFamily="34" charset="0"/>
              </a:rPr>
              <a:t>XIN CẢM </a:t>
            </a:r>
            <a:r>
              <a:rPr lang="vi-VN" sz="5000" dirty="0">
                <a:solidFill>
                  <a:schemeClr val="tx1"/>
                </a:solidFill>
                <a:latin typeface="Arial" panose="020B0604020202020204" pitchFamily="34" charset="0"/>
                <a:cs typeface="Arial" panose="020B0604020202020204" pitchFamily="34" charset="0"/>
              </a:rPr>
              <a:t>Ơ</a:t>
            </a:r>
            <a:r>
              <a:rPr lang="en-US" sz="5000" dirty="0">
                <a:solidFill>
                  <a:schemeClr val="tx1"/>
                </a:solidFill>
                <a:latin typeface="Arial" panose="020B0604020202020204" pitchFamily="34" charset="0"/>
                <a:cs typeface="Arial" panose="020B0604020202020204" pitchFamily="34" charset="0"/>
              </a:rPr>
              <a:t>N THẦY VÀ CÁC BẠN ĐÃ LẮNG NGHE</a:t>
            </a:r>
          </a:p>
        </p:txBody>
      </p:sp>
    </p:spTree>
    <p:extLst>
      <p:ext uri="{BB962C8B-B14F-4D97-AF65-F5344CB8AC3E}">
        <p14:creationId xmlns:p14="http://schemas.microsoft.com/office/powerpoint/2010/main" val="2573613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44DE8288-8D0A-4479-8BB0-C96D9B5B855D}"/>
              </a:ext>
            </a:extLst>
          </p:cNvPr>
          <p:cNvSpPr txBox="1">
            <a:spLocks/>
          </p:cNvSpPr>
          <p:nvPr/>
        </p:nvSpPr>
        <p:spPr>
          <a:xfrm>
            <a:off x="-1279341" y="10161"/>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Giải quyết vấn đề</a:t>
            </a:r>
          </a:p>
        </p:txBody>
      </p:sp>
      <p:pic>
        <p:nvPicPr>
          <p:cNvPr id="3" name="Picture 2">
            <a:extLst>
              <a:ext uri="{FF2B5EF4-FFF2-40B4-BE49-F238E27FC236}">
                <a16:creationId xmlns:a16="http://schemas.microsoft.com/office/drawing/2014/main" id="{B74788CD-E8B4-4DC7-BE17-A1A99ED23E52}"/>
              </a:ext>
            </a:extLst>
          </p:cNvPr>
          <p:cNvPicPr>
            <a:picLocks noChangeAspect="1"/>
          </p:cNvPicPr>
          <p:nvPr/>
        </p:nvPicPr>
        <p:blipFill>
          <a:blip r:embed="rId2"/>
          <a:stretch>
            <a:fillRect/>
          </a:stretch>
        </p:blipFill>
        <p:spPr>
          <a:xfrm>
            <a:off x="2886846" y="1254839"/>
            <a:ext cx="6185716" cy="4124636"/>
          </a:xfrm>
          <a:prstGeom prst="rect">
            <a:avLst/>
          </a:prstGeom>
        </p:spPr>
      </p:pic>
      <p:pic>
        <p:nvPicPr>
          <p:cNvPr id="4" name="Picture 3">
            <a:extLst>
              <a:ext uri="{FF2B5EF4-FFF2-40B4-BE49-F238E27FC236}">
                <a16:creationId xmlns:a16="http://schemas.microsoft.com/office/drawing/2014/main" id="{F33B78EB-503C-4107-9DFA-2129D30255D3}"/>
              </a:ext>
            </a:extLst>
          </p:cNvPr>
          <p:cNvPicPr>
            <a:picLocks noChangeAspect="1"/>
          </p:cNvPicPr>
          <p:nvPr/>
        </p:nvPicPr>
        <p:blipFill>
          <a:blip r:embed="rId3"/>
          <a:stretch>
            <a:fillRect/>
          </a:stretch>
        </p:blipFill>
        <p:spPr>
          <a:xfrm>
            <a:off x="324942" y="1302219"/>
            <a:ext cx="2313984" cy="3474720"/>
          </a:xfrm>
          <a:prstGeom prst="rect">
            <a:avLst/>
          </a:prstGeom>
          <a:ln>
            <a:noFill/>
          </a:ln>
          <a:effectLst>
            <a:outerShdw blurRad="292100" dist="139700" dir="2700000" algn="tl" rotWithShape="0">
              <a:srgbClr val="333333">
                <a:alpha val="65000"/>
              </a:srgbClr>
            </a:outerShdw>
          </a:effectLst>
        </p:spPr>
      </p:pic>
      <p:pic>
        <p:nvPicPr>
          <p:cNvPr id="2" name="Picture 1">
            <a:extLst>
              <a:ext uri="{FF2B5EF4-FFF2-40B4-BE49-F238E27FC236}">
                <a16:creationId xmlns:a16="http://schemas.microsoft.com/office/drawing/2014/main" id="{EF489C93-5CEC-477B-AB8F-3625168292AC}"/>
              </a:ext>
            </a:extLst>
          </p:cNvPr>
          <p:cNvPicPr>
            <a:picLocks noChangeAspect="1"/>
          </p:cNvPicPr>
          <p:nvPr/>
        </p:nvPicPr>
        <p:blipFill rotWithShape="1">
          <a:blip r:embed="rId4"/>
          <a:srcRect b="48977"/>
          <a:stretch/>
        </p:blipFill>
        <p:spPr>
          <a:xfrm>
            <a:off x="282717" y="4929389"/>
            <a:ext cx="2604129" cy="13475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07319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A349D3-ED52-420B-B91E-E482B9F141D0}"/>
              </a:ext>
            </a:extLst>
          </p:cNvPr>
          <p:cNvSpPr>
            <a:spLocks noGrp="1"/>
          </p:cNvSpPr>
          <p:nvPr>
            <p:ph idx="1"/>
          </p:nvPr>
        </p:nvSpPr>
        <p:spPr>
          <a:xfrm>
            <a:off x="567461" y="1707431"/>
            <a:ext cx="8576539" cy="3907558"/>
          </a:xfrm>
        </p:spPr>
        <p:txBody>
          <a:bodyPr>
            <a:normAutofit/>
          </a:bodyPr>
          <a:lstStyle/>
          <a:p>
            <a:pPr marL="0" indent="0">
              <a:buNone/>
            </a:pPr>
            <a:r>
              <a:rPr lang="en-US" sz="3000" dirty="0" err="1">
                <a:solidFill>
                  <a:schemeClr val="tx1"/>
                </a:solidFill>
                <a:latin typeface="Arial" panose="020B0604020202020204" pitchFamily="34" charset="0"/>
                <a:cs typeface="Arial" panose="020B0604020202020204" pitchFamily="34" charset="0"/>
              </a:rPr>
              <a:t>Xây</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dựng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hệ</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thống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thông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báo</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cho</a:t>
            </a:r>
            <a:r>
              <a:rPr lang="en-US" sz="3000" dirty="0">
                <a:solidFill>
                  <a:schemeClr val="tx1"/>
                </a:solidFill>
                <a:latin typeface="Arial" panose="020B0604020202020204" pitchFamily="34" charset="0"/>
                <a:cs typeface="Arial" panose="020B0604020202020204" pitchFamily="34" charset="0"/>
              </a:rPr>
              <a:t> ng</a:t>
            </a:r>
            <a:r>
              <a:rPr lang="vi-VN" sz="3000" dirty="0">
                <a:solidFill>
                  <a:schemeClr val="tx1"/>
                </a:solidFill>
                <a:latin typeface="Arial" panose="020B0604020202020204" pitchFamily="34" charset="0"/>
                <a:cs typeface="Arial" panose="020B0604020202020204" pitchFamily="34" charset="0"/>
              </a:rPr>
              <a:t>ư</a:t>
            </a:r>
            <a:r>
              <a:rPr lang="en-US" sz="3000" dirty="0" err="1">
                <a:solidFill>
                  <a:schemeClr val="tx1"/>
                </a:solidFill>
                <a:latin typeface="Arial" panose="020B0604020202020204" pitchFamily="34" charset="0"/>
                <a:cs typeface="Arial" panose="020B0604020202020204" pitchFamily="34" charset="0"/>
              </a:rPr>
              <a:t>ời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dùng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biết</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số</a:t>
            </a:r>
            <a:r>
              <a:rPr lang="en-US" sz="3000" dirty="0">
                <a:solidFill>
                  <a:schemeClr val="tx1"/>
                </a:solidFill>
                <a:latin typeface="Arial" panose="020B0604020202020204" pitchFamily="34" charset="0"/>
                <a:cs typeface="Arial" panose="020B0604020202020204" pitchFamily="34" charset="0"/>
              </a:rPr>
              <a:t> l</a:t>
            </a:r>
            <a:r>
              <a:rPr lang="vi-VN" sz="3000" dirty="0">
                <a:solidFill>
                  <a:schemeClr val="tx1"/>
                </a:solidFill>
                <a:latin typeface="Arial" panose="020B0604020202020204" pitchFamily="34" charset="0"/>
                <a:cs typeface="Arial" panose="020B0604020202020204" pitchFamily="34" charset="0"/>
              </a:rPr>
              <a:t>ư</a:t>
            </a:r>
            <a:r>
              <a:rPr lang="en-US" sz="3000" dirty="0" err="1">
                <a:solidFill>
                  <a:schemeClr val="tx1"/>
                </a:solidFill>
                <a:latin typeface="Arial" panose="020B0604020202020204" pitchFamily="34" charset="0"/>
                <a:cs typeface="Arial" panose="020B0604020202020204" pitchFamily="34" charset="0"/>
              </a:rPr>
              <a:t>ợng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chỗ</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trống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địa</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chỉ</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của</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bãi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đỗ</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xe</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để</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cho</a:t>
            </a:r>
            <a:r>
              <a:rPr lang="en-US" sz="3000" dirty="0">
                <a:solidFill>
                  <a:schemeClr val="tx1"/>
                </a:solidFill>
                <a:latin typeface="Arial" panose="020B0604020202020204" pitchFamily="34" charset="0"/>
                <a:cs typeface="Arial" panose="020B0604020202020204" pitchFamily="34" charset="0"/>
              </a:rPr>
              <a:t> ng</a:t>
            </a:r>
            <a:r>
              <a:rPr lang="vi-VN" sz="3000" dirty="0">
                <a:solidFill>
                  <a:schemeClr val="tx1"/>
                </a:solidFill>
                <a:latin typeface="Arial" panose="020B0604020202020204" pitchFamily="34" charset="0"/>
                <a:cs typeface="Arial" panose="020B0604020202020204" pitchFamily="34" charset="0"/>
              </a:rPr>
              <a:t>ư</a:t>
            </a:r>
            <a:r>
              <a:rPr lang="en-US" sz="3000" dirty="0" err="1">
                <a:solidFill>
                  <a:schemeClr val="tx1"/>
                </a:solidFill>
                <a:latin typeface="Arial" panose="020B0604020202020204" pitchFamily="34" charset="0"/>
                <a:cs typeface="Arial" panose="020B0604020202020204" pitchFamily="34" charset="0"/>
              </a:rPr>
              <a:t>ời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dùng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dễ</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dàng</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giảm</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thời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gian</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tìm</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kiếm</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bãi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đỗ</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xe</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Ngoài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ra</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còn</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để</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quản</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lý</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bãi</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đỗ</a:t>
            </a:r>
            <a:r>
              <a:rPr lang="en-US" sz="3000" dirty="0">
                <a:solidFill>
                  <a:schemeClr val="tx1"/>
                </a:solidFill>
                <a:latin typeface="Arial" panose="020B0604020202020204" pitchFamily="34" charset="0"/>
                <a:cs typeface="Arial" panose="020B0604020202020204" pitchFamily="34" charset="0"/>
              </a:rPr>
              <a:t> </a:t>
            </a:r>
            <a:r>
              <a:rPr lang="en-US" sz="3000" dirty="0" err="1">
                <a:solidFill>
                  <a:schemeClr val="tx1"/>
                </a:solidFill>
                <a:latin typeface="Arial" panose="020B0604020202020204" pitchFamily="34" charset="0"/>
                <a:cs typeface="Arial" panose="020B0604020202020204" pitchFamily="34" charset="0"/>
              </a:rPr>
              <a:t>xe</a:t>
            </a:r>
            <a:r>
              <a:rPr lang="en-US" sz="3000" dirty="0">
                <a:solidFill>
                  <a:schemeClr val="tx1"/>
                </a:solidFill>
                <a:latin typeface="Arial" panose="020B0604020202020204" pitchFamily="34" charset="0"/>
                <a:cs typeface="Arial" panose="020B0604020202020204" pitchFamily="34" charset="0"/>
              </a:rPr>
              <a:t>.</a:t>
            </a:r>
          </a:p>
        </p:txBody>
      </p:sp>
      <p:sp>
        <p:nvSpPr>
          <p:cNvPr id="4" name="Title 1">
            <a:extLst>
              <a:ext uri="{FF2B5EF4-FFF2-40B4-BE49-F238E27FC236}">
                <a16:creationId xmlns:a16="http://schemas.microsoft.com/office/drawing/2014/main" id="{01E68A90-DE25-4CF5-9B4D-AB6D1BF04213}"/>
              </a:ext>
            </a:extLst>
          </p:cNvPr>
          <p:cNvSpPr txBox="1">
            <a:spLocks/>
          </p:cNvSpPr>
          <p:nvPr/>
        </p:nvSpPr>
        <p:spPr>
          <a:xfrm>
            <a:off x="-1279341" y="12426"/>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a:solidFill>
                  <a:schemeClr val="tx1"/>
                </a:solidFill>
                <a:latin typeface="Arial" panose="020B0604020202020204" pitchFamily="34" charset="0"/>
                <a:cs typeface="Arial" panose="020B0604020202020204" pitchFamily="34" charset="0"/>
              </a:rPr>
              <a:t>Mục tiêu</a:t>
            </a:r>
          </a:p>
        </p:txBody>
      </p:sp>
    </p:spTree>
    <p:extLst>
      <p:ext uri="{BB962C8B-B14F-4D97-AF65-F5344CB8AC3E}">
        <p14:creationId xmlns:p14="http://schemas.microsoft.com/office/powerpoint/2010/main" val="3487681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7AA86-081E-4E76-BD96-CB03993E18B0}"/>
              </a:ext>
            </a:extLst>
          </p:cNvPr>
          <p:cNvSpPr>
            <a:spLocks noGrp="1"/>
          </p:cNvSpPr>
          <p:nvPr>
            <p:ph type="title"/>
          </p:nvPr>
        </p:nvSpPr>
        <p:spPr/>
        <p:txBody>
          <a:bodyPr>
            <a:normAutofit fontScale="90000"/>
          </a:bodyPr>
          <a:lstStyle/>
          <a:p>
            <a:pPr algn="ctr"/>
            <a:r>
              <a:rPr lang="en-US" sz="4800" dirty="0" err="1">
                <a:latin typeface="Arial" panose="020B0604020202020204" pitchFamily="34" charset="0"/>
                <a:cs typeface="Arial" panose="020B0604020202020204" pitchFamily="34" charset="0"/>
              </a:rPr>
              <a:t>Các</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thành</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phần</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hệ</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thống</a:t>
            </a:r>
            <a:endParaRPr lang="en-US" sz="4800" dirty="0">
              <a:latin typeface="Arial" panose="020B0604020202020204" pitchFamily="34" charset="0"/>
              <a:cs typeface="Arial" panose="020B0604020202020204" pitchFamily="34" charset="0"/>
            </a:endParaRPr>
          </a:p>
        </p:txBody>
      </p:sp>
      <p:pic>
        <p:nvPicPr>
          <p:cNvPr id="4" name="Content Placeholder 3">
            <a:extLst>
              <a:ext uri="{FF2B5EF4-FFF2-40B4-BE49-F238E27FC236}">
                <a16:creationId xmlns:a16="http://schemas.microsoft.com/office/drawing/2014/main" id="{19A460CB-ECF7-4A25-8DE4-2101A176DC58}"/>
              </a:ext>
            </a:extLst>
          </p:cNvPr>
          <p:cNvPicPr>
            <a:picLocks noGrp="1" noChangeAspect="1"/>
          </p:cNvPicPr>
          <p:nvPr>
            <p:ph idx="1"/>
          </p:nvPr>
        </p:nvPicPr>
        <p:blipFill>
          <a:blip r:embed="rId3"/>
          <a:stretch>
            <a:fillRect/>
          </a:stretch>
        </p:blipFill>
        <p:spPr>
          <a:xfrm>
            <a:off x="1032989" y="1466849"/>
            <a:ext cx="7501411" cy="5191126"/>
          </a:xfrm>
          <a:prstGeom prst="rect">
            <a:avLst/>
          </a:prstGeom>
        </p:spPr>
      </p:pic>
    </p:spTree>
    <p:extLst>
      <p:ext uri="{BB962C8B-B14F-4D97-AF65-F5344CB8AC3E}">
        <p14:creationId xmlns:p14="http://schemas.microsoft.com/office/powerpoint/2010/main" val="1223458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882D6A0-E050-4BBF-9DAC-FA7CEAB311EA}"/>
              </a:ext>
            </a:extLst>
          </p:cNvPr>
          <p:cNvGrpSpPr/>
          <p:nvPr/>
        </p:nvGrpSpPr>
        <p:grpSpPr>
          <a:xfrm>
            <a:off x="381000" y="1759032"/>
            <a:ext cx="8322066" cy="3141581"/>
            <a:chOff x="250512" y="-36062"/>
            <a:chExt cx="7042959" cy="2658612"/>
          </a:xfrm>
        </p:grpSpPr>
        <p:grpSp>
          <p:nvGrpSpPr>
            <p:cNvPr id="7" name="Group 6">
              <a:extLst>
                <a:ext uri="{FF2B5EF4-FFF2-40B4-BE49-F238E27FC236}">
                  <a16:creationId xmlns:a16="http://schemas.microsoft.com/office/drawing/2014/main" id="{661F9CDF-AE1D-46C0-94F0-850D65995670}"/>
                </a:ext>
              </a:extLst>
            </p:cNvPr>
            <p:cNvGrpSpPr/>
            <p:nvPr/>
          </p:nvGrpSpPr>
          <p:grpSpPr>
            <a:xfrm>
              <a:off x="572748" y="-36062"/>
              <a:ext cx="6720723" cy="2658612"/>
              <a:chOff x="-63357" y="-36062"/>
              <a:chExt cx="6720723" cy="2658612"/>
            </a:xfrm>
          </p:grpSpPr>
          <p:grpSp>
            <p:nvGrpSpPr>
              <p:cNvPr id="10" name="Group 9">
                <a:extLst>
                  <a:ext uri="{FF2B5EF4-FFF2-40B4-BE49-F238E27FC236}">
                    <a16:creationId xmlns:a16="http://schemas.microsoft.com/office/drawing/2014/main" id="{B25539D0-664A-4042-ABE7-54DEDEB2E657}"/>
                  </a:ext>
                </a:extLst>
              </p:cNvPr>
              <p:cNvGrpSpPr/>
              <p:nvPr/>
            </p:nvGrpSpPr>
            <p:grpSpPr>
              <a:xfrm>
                <a:off x="524786" y="405516"/>
                <a:ext cx="4958607" cy="1844041"/>
                <a:chOff x="0" y="0"/>
                <a:chExt cx="4958889" cy="1844518"/>
              </a:xfrm>
            </p:grpSpPr>
            <p:cxnSp>
              <p:nvCxnSpPr>
                <p:cNvPr id="23" name="Straight Connector 22">
                  <a:extLst>
                    <a:ext uri="{FF2B5EF4-FFF2-40B4-BE49-F238E27FC236}">
                      <a16:creationId xmlns:a16="http://schemas.microsoft.com/office/drawing/2014/main" id="{647CB02D-BDFF-4D24-B911-8050C6063B2A}"/>
                    </a:ext>
                  </a:extLst>
                </p:cNvPr>
                <p:cNvCxnSpPr/>
                <p:nvPr/>
              </p:nvCxnSpPr>
              <p:spPr>
                <a:xfrm>
                  <a:off x="0" y="0"/>
                  <a:ext cx="790546" cy="871530"/>
                </a:xfrm>
                <a:prstGeom prst="line">
                  <a:avLst/>
                </a:prstGeom>
                <a:noFill/>
                <a:ln w="28575" cap="flat" cmpd="sng" algn="ctr">
                  <a:solidFill>
                    <a:sysClr val="windowText" lastClr="000000"/>
                  </a:solidFill>
                  <a:prstDash val="solid"/>
                  <a:miter lim="800000"/>
                </a:ln>
                <a:effectLst/>
              </p:spPr>
            </p:cxnSp>
            <p:cxnSp>
              <p:nvCxnSpPr>
                <p:cNvPr id="24" name="Straight Connector 23">
                  <a:extLst>
                    <a:ext uri="{FF2B5EF4-FFF2-40B4-BE49-F238E27FC236}">
                      <a16:creationId xmlns:a16="http://schemas.microsoft.com/office/drawing/2014/main" id="{4EAD5EC0-435B-496B-8F0C-8E6BFAB181EB}"/>
                    </a:ext>
                  </a:extLst>
                </p:cNvPr>
                <p:cNvCxnSpPr/>
                <p:nvPr/>
              </p:nvCxnSpPr>
              <p:spPr>
                <a:xfrm>
                  <a:off x="79513" y="954157"/>
                  <a:ext cx="814705" cy="0"/>
                </a:xfrm>
                <a:prstGeom prst="line">
                  <a:avLst/>
                </a:prstGeom>
                <a:noFill/>
                <a:ln w="28575" cap="flat" cmpd="sng" algn="ctr">
                  <a:solidFill>
                    <a:sysClr val="windowText" lastClr="000000"/>
                  </a:solidFill>
                  <a:prstDash val="solid"/>
                  <a:miter lim="800000"/>
                </a:ln>
                <a:effectLst/>
              </p:spPr>
            </p:cxnSp>
            <p:cxnSp>
              <p:nvCxnSpPr>
                <p:cNvPr id="25" name="Straight Connector 24">
                  <a:extLst>
                    <a:ext uri="{FF2B5EF4-FFF2-40B4-BE49-F238E27FC236}">
                      <a16:creationId xmlns:a16="http://schemas.microsoft.com/office/drawing/2014/main" id="{D866A135-55E7-4C00-A658-B64A5763E0F2}"/>
                    </a:ext>
                  </a:extLst>
                </p:cNvPr>
                <p:cNvCxnSpPr/>
                <p:nvPr/>
              </p:nvCxnSpPr>
              <p:spPr>
                <a:xfrm flipV="1">
                  <a:off x="23854" y="993913"/>
                  <a:ext cx="844860" cy="850605"/>
                </a:xfrm>
                <a:prstGeom prst="line">
                  <a:avLst/>
                </a:prstGeom>
                <a:noFill/>
                <a:ln w="28575" cap="flat" cmpd="sng" algn="ctr">
                  <a:solidFill>
                    <a:sysClr val="windowText" lastClr="000000"/>
                  </a:solidFill>
                  <a:prstDash val="solid"/>
                  <a:miter lim="800000"/>
                </a:ln>
                <a:effectLst/>
              </p:spPr>
            </p:cxnSp>
            <p:cxnSp>
              <p:nvCxnSpPr>
                <p:cNvPr id="26" name="Straight Connector 25">
                  <a:extLst>
                    <a:ext uri="{FF2B5EF4-FFF2-40B4-BE49-F238E27FC236}">
                      <a16:creationId xmlns:a16="http://schemas.microsoft.com/office/drawing/2014/main" id="{59AD6EF7-EDE6-43E2-9167-3D05942E599A}"/>
                    </a:ext>
                  </a:extLst>
                </p:cNvPr>
                <p:cNvCxnSpPr>
                  <a:cxnSpLocks/>
                </p:cNvCxnSpPr>
                <p:nvPr/>
              </p:nvCxnSpPr>
              <p:spPr>
                <a:xfrm flipV="1">
                  <a:off x="1693627" y="954157"/>
                  <a:ext cx="1000444" cy="6351"/>
                </a:xfrm>
                <a:prstGeom prst="line">
                  <a:avLst/>
                </a:prstGeom>
                <a:noFill/>
                <a:ln w="28575" cap="flat" cmpd="sng" algn="ctr">
                  <a:solidFill>
                    <a:sysClr val="windowText" lastClr="000000"/>
                  </a:solidFill>
                  <a:prstDash val="solid"/>
                  <a:miter lim="800000"/>
                </a:ln>
                <a:effectLst/>
              </p:spPr>
            </p:cxnSp>
            <p:cxnSp>
              <p:nvCxnSpPr>
                <p:cNvPr id="27" name="Straight Connector 26">
                  <a:extLst>
                    <a:ext uri="{FF2B5EF4-FFF2-40B4-BE49-F238E27FC236}">
                      <a16:creationId xmlns:a16="http://schemas.microsoft.com/office/drawing/2014/main" id="{28E37B01-9A64-4FCC-AD23-EE3D987F9570}"/>
                    </a:ext>
                  </a:extLst>
                </p:cNvPr>
                <p:cNvCxnSpPr>
                  <a:cxnSpLocks/>
                </p:cNvCxnSpPr>
                <p:nvPr/>
              </p:nvCxnSpPr>
              <p:spPr>
                <a:xfrm flipV="1">
                  <a:off x="3837853" y="964311"/>
                  <a:ext cx="1121036" cy="2078"/>
                </a:xfrm>
                <a:prstGeom prst="line">
                  <a:avLst/>
                </a:prstGeom>
                <a:noFill/>
                <a:ln w="28575" cap="flat" cmpd="sng" algn="ctr">
                  <a:solidFill>
                    <a:sysClr val="windowText" lastClr="000000"/>
                  </a:solidFill>
                  <a:prstDash val="solid"/>
                  <a:miter lim="800000"/>
                </a:ln>
                <a:effectLst/>
              </p:spPr>
            </p:cxnSp>
          </p:grpSp>
          <p:grpSp>
            <p:nvGrpSpPr>
              <p:cNvPr id="11" name="Group 10">
                <a:extLst>
                  <a:ext uri="{FF2B5EF4-FFF2-40B4-BE49-F238E27FC236}">
                    <a16:creationId xmlns:a16="http://schemas.microsoft.com/office/drawing/2014/main" id="{63077756-3604-4B08-8AEC-76C033940DFA}"/>
                  </a:ext>
                </a:extLst>
              </p:cNvPr>
              <p:cNvGrpSpPr/>
              <p:nvPr/>
            </p:nvGrpSpPr>
            <p:grpSpPr>
              <a:xfrm>
                <a:off x="-63357" y="-36062"/>
                <a:ext cx="6720723" cy="2658612"/>
                <a:chOff x="-63357" y="-36062"/>
                <a:chExt cx="6720723" cy="2658612"/>
              </a:xfrm>
            </p:grpSpPr>
            <p:sp>
              <p:nvSpPr>
                <p:cNvPr id="12" name="Rectangle 11">
                  <a:extLst>
                    <a:ext uri="{FF2B5EF4-FFF2-40B4-BE49-F238E27FC236}">
                      <a16:creationId xmlns:a16="http://schemas.microsoft.com/office/drawing/2014/main" id="{CFBB5321-DA6D-4ADC-9D51-2C1461FA3639}"/>
                    </a:ext>
                  </a:extLst>
                </p:cNvPr>
                <p:cNvSpPr/>
                <p:nvPr/>
              </p:nvSpPr>
              <p:spPr>
                <a:xfrm>
                  <a:off x="1272209" y="946205"/>
                  <a:ext cx="952257" cy="850900"/>
                </a:xfrm>
                <a:prstGeom prst="rect">
                  <a:avLst/>
                </a:prstGeom>
                <a:gradFill rotWithShape="1">
                  <a:gsLst>
                    <a:gs pos="0">
                      <a:srgbClr val="ED7D31">
                        <a:satMod val="103000"/>
                        <a:lumMod val="102000"/>
                        <a:tint val="94000"/>
                      </a:srgbClr>
                    </a:gs>
                    <a:gs pos="50000">
                      <a:srgbClr val="ED7D31">
                        <a:satMod val="110000"/>
                        <a:lumMod val="100000"/>
                        <a:shade val="100000"/>
                      </a:srgbClr>
                    </a:gs>
                    <a:gs pos="100000">
                      <a:srgbClr val="ED7D31">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2400" b="1" kern="0" dirty="0">
                      <a:latin typeface="Arial" panose="020B0604020202020204" pitchFamily="34" charset="0"/>
                      <a:ea typeface="DengXian" panose="02010600030101010101" pitchFamily="2" charset="-122"/>
                      <a:cs typeface="Times New Roman" panose="02020603050405020304" pitchFamily="18" charset="0"/>
                    </a:rPr>
                    <a:t>Node</a:t>
                  </a:r>
                  <a:endParaRPr lang="en-US" sz="2400" kern="0" dirty="0">
                    <a:latin typeface="Calibri" panose="020F0502020204030204" pitchFamily="34" charset="0"/>
                    <a:ea typeface="DengXian" panose="02010600030101010101" pitchFamily="2" charset="-122"/>
                    <a:cs typeface="Times New Roman" panose="02020603050405020304" pitchFamily="18" charset="0"/>
                  </a:endParaRPr>
                </a:p>
              </p:txBody>
            </p:sp>
            <p:grpSp>
              <p:nvGrpSpPr>
                <p:cNvPr id="13" name="Group 12">
                  <a:extLst>
                    <a:ext uri="{FF2B5EF4-FFF2-40B4-BE49-F238E27FC236}">
                      <a16:creationId xmlns:a16="http://schemas.microsoft.com/office/drawing/2014/main" id="{55371B4C-B319-49A9-9325-852D0ED1A224}"/>
                    </a:ext>
                  </a:extLst>
                </p:cNvPr>
                <p:cNvGrpSpPr/>
                <p:nvPr/>
              </p:nvGrpSpPr>
              <p:grpSpPr>
                <a:xfrm>
                  <a:off x="-63357" y="-36062"/>
                  <a:ext cx="853858" cy="2658612"/>
                  <a:chOff x="-37973" y="-36062"/>
                  <a:chExt cx="854075" cy="2658612"/>
                </a:xfrm>
              </p:grpSpPr>
              <p:sp>
                <p:nvSpPr>
                  <p:cNvPr id="20" name="Oval 19">
                    <a:extLst>
                      <a:ext uri="{FF2B5EF4-FFF2-40B4-BE49-F238E27FC236}">
                        <a16:creationId xmlns:a16="http://schemas.microsoft.com/office/drawing/2014/main" id="{F4A3A941-6EDB-444E-B9D7-D2225074C572}"/>
                      </a:ext>
                    </a:extLst>
                  </p:cNvPr>
                  <p:cNvSpPr/>
                  <p:nvPr/>
                </p:nvSpPr>
                <p:spPr>
                  <a:xfrm>
                    <a:off x="31750" y="1003300"/>
                    <a:ext cx="673100" cy="673100"/>
                  </a:xfrm>
                  <a:prstGeom prst="ellipse">
                    <a:avLst/>
                  </a:prstGeom>
                  <a:gradFill rotWithShape="1">
                    <a:gsLst>
                      <a:gs pos="0">
                        <a:srgbClr val="5B9BD5">
                          <a:satMod val="103000"/>
                          <a:lumMod val="102000"/>
                          <a:tint val="94000"/>
                        </a:srgbClr>
                      </a:gs>
                      <a:gs pos="50000">
                        <a:srgbClr val="5B9BD5">
                          <a:satMod val="110000"/>
                          <a:lumMod val="100000"/>
                          <a:shade val="100000"/>
                        </a:srgbClr>
                      </a:gs>
                      <a:gs pos="100000">
                        <a:srgbClr val="5B9BD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defTabSz="914400">
                      <a:defRPr/>
                    </a:pPr>
                    <a:endParaRPr lang="en-US" kern="0">
                      <a:solidFill>
                        <a:sysClr val="windowText" lastClr="000000"/>
                      </a:solidFill>
                    </a:endParaRPr>
                  </a:p>
                </p:txBody>
              </p:sp>
              <p:sp>
                <p:nvSpPr>
                  <p:cNvPr id="21" name="Oval 20">
                    <a:extLst>
                      <a:ext uri="{FF2B5EF4-FFF2-40B4-BE49-F238E27FC236}">
                        <a16:creationId xmlns:a16="http://schemas.microsoft.com/office/drawing/2014/main" id="{B4A24655-C31E-43D7-8163-251CF396D2E2}"/>
                      </a:ext>
                    </a:extLst>
                  </p:cNvPr>
                  <p:cNvSpPr/>
                  <p:nvPr/>
                </p:nvSpPr>
                <p:spPr>
                  <a:xfrm>
                    <a:off x="-37973" y="-36062"/>
                    <a:ext cx="854075" cy="854075"/>
                  </a:xfrm>
                  <a:prstGeom prst="ellipse">
                    <a:avLst/>
                  </a:prstGeom>
                  <a:gradFill rotWithShape="1">
                    <a:gsLst>
                      <a:gs pos="0">
                        <a:srgbClr val="5B9BD5">
                          <a:satMod val="103000"/>
                          <a:lumMod val="102000"/>
                          <a:tint val="94000"/>
                        </a:srgbClr>
                      </a:gs>
                      <a:gs pos="50000">
                        <a:srgbClr val="5B9BD5">
                          <a:satMod val="110000"/>
                          <a:lumMod val="100000"/>
                          <a:shade val="100000"/>
                        </a:srgbClr>
                      </a:gs>
                      <a:gs pos="100000">
                        <a:srgbClr val="5B9BD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defTabSz="914400">
                      <a:defRPr/>
                    </a:pPr>
                    <a:endParaRPr lang="en-US" kern="0">
                      <a:solidFill>
                        <a:sysClr val="windowText" lastClr="000000"/>
                      </a:solidFill>
                    </a:endParaRPr>
                  </a:p>
                </p:txBody>
              </p:sp>
              <p:sp>
                <p:nvSpPr>
                  <p:cNvPr id="22" name="Oval 21">
                    <a:extLst>
                      <a:ext uri="{FF2B5EF4-FFF2-40B4-BE49-F238E27FC236}">
                        <a16:creationId xmlns:a16="http://schemas.microsoft.com/office/drawing/2014/main" id="{3658E70F-8858-4B59-A7E7-CA42FD06C6F1}"/>
                      </a:ext>
                    </a:extLst>
                  </p:cNvPr>
                  <p:cNvSpPr/>
                  <p:nvPr/>
                </p:nvSpPr>
                <p:spPr>
                  <a:xfrm>
                    <a:off x="31750" y="1949450"/>
                    <a:ext cx="673100" cy="673100"/>
                  </a:xfrm>
                  <a:prstGeom prst="ellipse">
                    <a:avLst/>
                  </a:prstGeom>
                  <a:gradFill rotWithShape="1">
                    <a:gsLst>
                      <a:gs pos="0">
                        <a:srgbClr val="5B9BD5">
                          <a:satMod val="103000"/>
                          <a:lumMod val="102000"/>
                          <a:tint val="94000"/>
                        </a:srgbClr>
                      </a:gs>
                      <a:gs pos="50000">
                        <a:srgbClr val="5B9BD5">
                          <a:satMod val="110000"/>
                          <a:lumMod val="100000"/>
                          <a:shade val="100000"/>
                        </a:srgbClr>
                      </a:gs>
                      <a:gs pos="100000">
                        <a:srgbClr val="5B9BD5">
                          <a:lumMod val="99000"/>
                          <a:satMod val="120000"/>
                          <a:shade val="78000"/>
                        </a:srgbClr>
                      </a:gs>
                    </a:gsLst>
                    <a:lin ang="5400000" scaled="0"/>
                  </a:gradFill>
                  <a:ln>
                    <a:noFill/>
                  </a:ln>
                  <a:effectLst>
                    <a:outerShdw blurRad="57150" dist="19050" dir="5400000" algn="ctr" rotWithShape="0">
                      <a:srgbClr val="000000">
                        <a:alpha val="63000"/>
                      </a:srgbClr>
                    </a:outerShdw>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defTabSz="914400">
                      <a:defRPr/>
                    </a:pPr>
                    <a:endParaRPr lang="en-US" kern="0" dirty="0">
                      <a:solidFill>
                        <a:sysClr val="windowText" lastClr="000000"/>
                      </a:solidFill>
                    </a:endParaRPr>
                  </a:p>
                </p:txBody>
              </p:sp>
            </p:grpSp>
            <p:grpSp>
              <p:nvGrpSpPr>
                <p:cNvPr id="14" name="Group 13">
                  <a:extLst>
                    <a:ext uri="{FF2B5EF4-FFF2-40B4-BE49-F238E27FC236}">
                      <a16:creationId xmlns:a16="http://schemas.microsoft.com/office/drawing/2014/main" id="{1E9BDBD7-15B1-490C-ACA3-28F781F64FA0}"/>
                    </a:ext>
                  </a:extLst>
                </p:cNvPr>
                <p:cNvGrpSpPr/>
                <p:nvPr/>
              </p:nvGrpSpPr>
              <p:grpSpPr>
                <a:xfrm>
                  <a:off x="2848753" y="498157"/>
                  <a:ext cx="1683385" cy="1683385"/>
                  <a:chOff x="-252256" y="44933"/>
                  <a:chExt cx="1683385" cy="1683385"/>
                </a:xfrm>
              </p:grpSpPr>
              <p:pic>
                <p:nvPicPr>
                  <p:cNvPr id="18" name="Picture 17" descr="Káº¿t quáº£ hÃ¬nh áº£nh cho cloud">
                    <a:extLst>
                      <a:ext uri="{FF2B5EF4-FFF2-40B4-BE49-F238E27FC236}">
                        <a16:creationId xmlns:a16="http://schemas.microsoft.com/office/drawing/2014/main" id="{BEE4B42E-44B2-4115-A9B5-6D623EA4A0C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2256" y="44933"/>
                    <a:ext cx="1683385" cy="1683385"/>
                  </a:xfrm>
                  <a:prstGeom prst="rect">
                    <a:avLst/>
                  </a:prstGeom>
                  <a:noFill/>
                  <a:ln>
                    <a:noFill/>
                  </a:ln>
                </p:spPr>
              </p:pic>
              <p:sp>
                <p:nvSpPr>
                  <p:cNvPr id="19" name="Rectangle 18">
                    <a:extLst>
                      <a:ext uri="{FF2B5EF4-FFF2-40B4-BE49-F238E27FC236}">
                        <a16:creationId xmlns:a16="http://schemas.microsoft.com/office/drawing/2014/main" id="{11B8350C-67F0-4B30-8021-B1A503703FAF}"/>
                      </a:ext>
                    </a:extLst>
                  </p:cNvPr>
                  <p:cNvSpPr/>
                  <p:nvPr/>
                </p:nvSpPr>
                <p:spPr>
                  <a:xfrm>
                    <a:off x="-148590" y="596628"/>
                    <a:ext cx="1547869" cy="619147"/>
                  </a:xfrm>
                  <a:prstGeom prst="rect">
                    <a:avLst/>
                  </a:prstGeom>
                  <a:no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3200" b="1" kern="0" dirty="0">
                        <a:solidFill>
                          <a:srgbClr val="FF0000"/>
                        </a:solidFill>
                        <a:latin typeface="Arial" panose="020B0604020202020204" pitchFamily="34" charset="0"/>
                        <a:ea typeface="DengXian" panose="02010600030101010101" pitchFamily="2" charset="-122"/>
                        <a:cs typeface="Times New Roman" panose="02020603050405020304" pitchFamily="18" charset="0"/>
                      </a:rPr>
                      <a:t>Server</a:t>
                    </a:r>
                    <a:endParaRPr lang="en-US" sz="3200" kern="0" dirty="0">
                      <a:solidFill>
                        <a:srgbClr val="FF0000"/>
                      </a:solidFill>
                      <a:latin typeface="Calibri" panose="020F0502020204030204" pitchFamily="34" charset="0"/>
                      <a:ea typeface="DengXian" panose="02010600030101010101" pitchFamily="2" charset="-122"/>
                      <a:cs typeface="Times New Roman" panose="02020603050405020304" pitchFamily="18" charset="0"/>
                    </a:endParaRPr>
                  </a:p>
                </p:txBody>
              </p:sp>
            </p:grpSp>
            <p:grpSp>
              <p:nvGrpSpPr>
                <p:cNvPr id="15" name="Group 14">
                  <a:extLst>
                    <a:ext uri="{FF2B5EF4-FFF2-40B4-BE49-F238E27FC236}">
                      <a16:creationId xmlns:a16="http://schemas.microsoft.com/office/drawing/2014/main" id="{16BD6459-F1A3-40CE-9536-B724F63DBC1C}"/>
                    </a:ext>
                  </a:extLst>
                </p:cNvPr>
                <p:cNvGrpSpPr/>
                <p:nvPr/>
              </p:nvGrpSpPr>
              <p:grpSpPr>
                <a:xfrm>
                  <a:off x="5317516" y="729247"/>
                  <a:ext cx="1339850" cy="1339850"/>
                  <a:chOff x="-256348" y="-2273"/>
                  <a:chExt cx="1339850" cy="1339850"/>
                </a:xfrm>
              </p:grpSpPr>
              <p:pic>
                <p:nvPicPr>
                  <p:cNvPr id="16" name="Picture 15" descr="HÃ¬nh áº£nh cÃ³ liÃªn quan">
                    <a:extLst>
                      <a:ext uri="{FF2B5EF4-FFF2-40B4-BE49-F238E27FC236}">
                        <a16:creationId xmlns:a16="http://schemas.microsoft.com/office/drawing/2014/main" id="{3547808A-609C-4D06-BC8F-D9ED0DFABC4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6348" y="-2273"/>
                    <a:ext cx="1339850" cy="1339850"/>
                  </a:xfrm>
                  <a:prstGeom prst="rect">
                    <a:avLst/>
                  </a:prstGeom>
                  <a:noFill/>
                  <a:ln>
                    <a:noFill/>
                  </a:ln>
                </p:spPr>
              </p:pic>
              <p:sp>
                <p:nvSpPr>
                  <p:cNvPr id="17" name="Rectangle 16">
                    <a:extLst>
                      <a:ext uri="{FF2B5EF4-FFF2-40B4-BE49-F238E27FC236}">
                        <a16:creationId xmlns:a16="http://schemas.microsoft.com/office/drawing/2014/main" id="{378B2D50-6F70-4B28-91F0-CE104F5B5DAD}"/>
                      </a:ext>
                    </a:extLst>
                  </p:cNvPr>
                  <p:cNvSpPr/>
                  <p:nvPr/>
                </p:nvSpPr>
                <p:spPr>
                  <a:xfrm>
                    <a:off x="-174899" y="298546"/>
                    <a:ext cx="1176951" cy="619147"/>
                  </a:xfrm>
                  <a:prstGeom prst="rect">
                    <a:avLst/>
                  </a:prstGeom>
                  <a:no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4000" b="1" kern="0" dirty="0">
                        <a:latin typeface="Arial" panose="020B0604020202020204" pitchFamily="34" charset="0"/>
                        <a:ea typeface="DengXian" panose="02010600030101010101" pitchFamily="2" charset="-122"/>
                        <a:cs typeface="Times New Roman" panose="02020603050405020304" pitchFamily="18" charset="0"/>
                      </a:rPr>
                      <a:t>Web</a:t>
                    </a:r>
                    <a:endParaRPr lang="en-US" sz="4000" kern="0" dirty="0">
                      <a:latin typeface="Calibri" panose="020F0502020204030204" pitchFamily="34" charset="0"/>
                      <a:ea typeface="DengXian" panose="02010600030101010101" pitchFamily="2" charset="-122"/>
                      <a:cs typeface="Times New Roman" panose="02020603050405020304" pitchFamily="18" charset="0"/>
                    </a:endParaRPr>
                  </a:p>
                </p:txBody>
              </p:sp>
            </p:grpSp>
          </p:grpSp>
        </p:grpSp>
        <p:sp>
          <p:nvSpPr>
            <p:cNvPr id="9" name="Rectangle 8">
              <a:extLst>
                <a:ext uri="{FF2B5EF4-FFF2-40B4-BE49-F238E27FC236}">
                  <a16:creationId xmlns:a16="http://schemas.microsoft.com/office/drawing/2014/main" id="{F12FF891-DD94-467E-9D28-27D1DC781C77}"/>
                </a:ext>
              </a:extLst>
            </p:cNvPr>
            <p:cNvSpPr/>
            <p:nvPr/>
          </p:nvSpPr>
          <p:spPr>
            <a:xfrm>
              <a:off x="256860" y="2807"/>
              <a:ext cx="1444114" cy="618727"/>
            </a:xfrm>
            <a:prstGeom prst="rect">
              <a:avLst/>
            </a:prstGeom>
            <a:no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2400" b="1" kern="0" dirty="0">
                  <a:solidFill>
                    <a:srgbClr val="000000"/>
                  </a:solidFill>
                  <a:latin typeface="Arial" panose="020B0604020202020204" pitchFamily="34" charset="0"/>
                  <a:ea typeface="DengXian" panose="02010600030101010101" pitchFamily="2" charset="-122"/>
                  <a:cs typeface="Times New Roman" panose="02020603050405020304" pitchFamily="18" charset="0"/>
                </a:rPr>
                <a:t>Sensor</a:t>
              </a:r>
              <a:endParaRPr lang="en-US" sz="2400" kern="0" dirty="0">
                <a:solidFill>
                  <a:sysClr val="window" lastClr="FFFFFF"/>
                </a:solidFill>
                <a:latin typeface="Calibri" panose="020F0502020204030204"/>
                <a:ea typeface="DengXian" panose="02010600030101010101" pitchFamily="2" charset="-122"/>
                <a:cs typeface="Times New Roman" panose="02020603050405020304" pitchFamily="18" charset="0"/>
              </a:endParaRPr>
            </a:p>
          </p:txBody>
        </p:sp>
        <p:sp>
          <p:nvSpPr>
            <p:cNvPr id="34" name="Rectangle 33">
              <a:extLst>
                <a:ext uri="{FF2B5EF4-FFF2-40B4-BE49-F238E27FC236}">
                  <a16:creationId xmlns:a16="http://schemas.microsoft.com/office/drawing/2014/main" id="{1AF9ADF8-0C7A-4C55-8541-73EE77045218}"/>
                </a:ext>
              </a:extLst>
            </p:cNvPr>
            <p:cNvSpPr/>
            <p:nvPr/>
          </p:nvSpPr>
          <p:spPr>
            <a:xfrm>
              <a:off x="278893" y="1030486"/>
              <a:ext cx="1444114" cy="618727"/>
            </a:xfrm>
            <a:prstGeom prst="rect">
              <a:avLst/>
            </a:prstGeom>
            <a:no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2400" b="1" kern="0" dirty="0">
                  <a:solidFill>
                    <a:srgbClr val="000000"/>
                  </a:solidFill>
                  <a:latin typeface="Arial" panose="020B0604020202020204" pitchFamily="34" charset="0"/>
                  <a:ea typeface="DengXian" panose="02010600030101010101" pitchFamily="2" charset="-122"/>
                  <a:cs typeface="Times New Roman" panose="02020603050405020304" pitchFamily="18" charset="0"/>
                </a:rPr>
                <a:t>MCU</a:t>
              </a:r>
              <a:endParaRPr lang="en-US" sz="2400" kern="0" dirty="0">
                <a:solidFill>
                  <a:sysClr val="window" lastClr="FFFFFF"/>
                </a:solidFill>
                <a:latin typeface="Calibri" panose="020F0502020204030204"/>
                <a:ea typeface="DengXian" panose="02010600030101010101" pitchFamily="2" charset="-122"/>
                <a:cs typeface="Times New Roman" panose="02020603050405020304" pitchFamily="18" charset="0"/>
              </a:endParaRPr>
            </a:p>
          </p:txBody>
        </p:sp>
        <p:sp>
          <p:nvSpPr>
            <p:cNvPr id="35" name="Rectangle 34">
              <a:extLst>
                <a:ext uri="{FF2B5EF4-FFF2-40B4-BE49-F238E27FC236}">
                  <a16:creationId xmlns:a16="http://schemas.microsoft.com/office/drawing/2014/main" id="{2A65190B-3B4C-4A75-B87C-5E9C182FBA35}"/>
                </a:ext>
              </a:extLst>
            </p:cNvPr>
            <p:cNvSpPr/>
            <p:nvPr/>
          </p:nvSpPr>
          <p:spPr>
            <a:xfrm>
              <a:off x="250512" y="1976636"/>
              <a:ext cx="1444114" cy="618727"/>
            </a:xfrm>
            <a:prstGeom prst="rect">
              <a:avLst/>
            </a:prstGeom>
            <a:no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defTabSz="914400">
                <a:lnSpc>
                  <a:spcPct val="107000"/>
                </a:lnSpc>
                <a:spcAft>
                  <a:spcPts val="800"/>
                </a:spcAft>
                <a:defRPr/>
              </a:pPr>
              <a:r>
                <a:rPr lang="en-US" sz="2400" b="1" kern="0" dirty="0">
                  <a:solidFill>
                    <a:srgbClr val="000000"/>
                  </a:solidFill>
                  <a:latin typeface="Arial" panose="020B0604020202020204" pitchFamily="34" charset="0"/>
                  <a:ea typeface="DengXian" panose="02010600030101010101" pitchFamily="2" charset="-122"/>
                  <a:cs typeface="Times New Roman" panose="02020603050405020304" pitchFamily="18" charset="0"/>
                </a:rPr>
                <a:t>ESP</a:t>
              </a:r>
              <a:endParaRPr lang="en-US" sz="2400" kern="0" dirty="0">
                <a:solidFill>
                  <a:sysClr val="window" lastClr="FFFFFF"/>
                </a:solidFill>
                <a:latin typeface="Calibri" panose="020F0502020204030204"/>
                <a:ea typeface="DengXian" panose="02010600030101010101" pitchFamily="2" charset="-122"/>
                <a:cs typeface="Times New Roman" panose="02020603050405020304" pitchFamily="18" charset="0"/>
              </a:endParaRPr>
            </a:p>
          </p:txBody>
        </p:sp>
      </p:grpSp>
      <p:sp>
        <p:nvSpPr>
          <p:cNvPr id="28" name="Title 1">
            <a:extLst>
              <a:ext uri="{FF2B5EF4-FFF2-40B4-BE49-F238E27FC236}">
                <a16:creationId xmlns:a16="http://schemas.microsoft.com/office/drawing/2014/main" id="{44DE8288-8D0A-4479-8BB0-C96D9B5B855D}"/>
              </a:ext>
            </a:extLst>
          </p:cNvPr>
          <p:cNvSpPr txBox="1">
            <a:spLocks/>
          </p:cNvSpPr>
          <p:nvPr/>
        </p:nvSpPr>
        <p:spPr>
          <a:xfrm>
            <a:off x="-1279341" y="12426"/>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a:solidFill>
                  <a:schemeClr val="tx1"/>
                </a:solidFill>
                <a:latin typeface="Arial" panose="020B0604020202020204" pitchFamily="34" charset="0"/>
                <a:cs typeface="Arial" panose="020B0604020202020204" pitchFamily="34" charset="0"/>
              </a:rPr>
              <a:t>S</a:t>
            </a:r>
            <a:r>
              <a:rPr lang="vi-VN" sz="5000" dirty="0">
                <a:solidFill>
                  <a:schemeClr val="tx1"/>
                </a:solidFill>
                <a:latin typeface="Arial" panose="020B0604020202020204" pitchFamily="34" charset="0"/>
                <a:cs typeface="Arial" panose="020B0604020202020204" pitchFamily="34" charset="0"/>
              </a:rPr>
              <a:t>ơ</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đồ</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hệ</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thống</a:t>
            </a:r>
            <a:endParaRPr lang="en-US" sz="5000" dirty="0">
              <a:solidFill>
                <a:schemeClr val="tx1"/>
              </a:solidFill>
              <a:latin typeface="Arial" panose="020B0604020202020204" pitchFamily="34" charset="0"/>
              <a:cs typeface="Arial" panose="020B0604020202020204" pitchFamily="34" charset="0"/>
            </a:endParaRPr>
          </a:p>
        </p:txBody>
      </p:sp>
      <p:sp>
        <p:nvSpPr>
          <p:cNvPr id="2" name="Cylinder 1">
            <a:extLst>
              <a:ext uri="{FF2B5EF4-FFF2-40B4-BE49-F238E27FC236}">
                <a16:creationId xmlns:a16="http://schemas.microsoft.com/office/drawing/2014/main" id="{B2D36422-D2E6-414B-811E-D45CD4FE62B2}"/>
              </a:ext>
            </a:extLst>
          </p:cNvPr>
          <p:cNvSpPr/>
          <p:nvPr/>
        </p:nvSpPr>
        <p:spPr>
          <a:xfrm>
            <a:off x="6658308" y="953682"/>
            <a:ext cx="1750497" cy="129432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rgbClr val="FFFF00"/>
                </a:solidFill>
              </a:rPr>
              <a:t>Database</a:t>
            </a:r>
          </a:p>
        </p:txBody>
      </p:sp>
      <p:cxnSp>
        <p:nvCxnSpPr>
          <p:cNvPr id="4" name="Straight Connector 3">
            <a:extLst>
              <a:ext uri="{FF2B5EF4-FFF2-40B4-BE49-F238E27FC236}">
                <a16:creationId xmlns:a16="http://schemas.microsoft.com/office/drawing/2014/main" id="{69CC239F-5034-4757-B7E1-75D3EA5C6B4A}"/>
              </a:ext>
            </a:extLst>
          </p:cNvPr>
          <p:cNvCxnSpPr>
            <a:cxnSpLocks/>
            <a:stCxn id="2" idx="2"/>
          </p:cNvCxnSpPr>
          <p:nvPr/>
        </p:nvCxnSpPr>
        <p:spPr>
          <a:xfrm flipH="1">
            <a:off x="5286375" y="1600846"/>
            <a:ext cx="1371933" cy="123791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5611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 up of a logo&#10;&#10;Description generated with high confidence">
            <a:extLst>
              <a:ext uri="{FF2B5EF4-FFF2-40B4-BE49-F238E27FC236}">
                <a16:creationId xmlns:a16="http://schemas.microsoft.com/office/drawing/2014/main" id="{D8570330-4218-47C1-947E-98CCC7562B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4390" y="1001640"/>
            <a:ext cx="7475219" cy="5558046"/>
          </a:xfrm>
        </p:spPr>
      </p:pic>
      <p:sp>
        <p:nvSpPr>
          <p:cNvPr id="4" name="Title 1">
            <a:extLst>
              <a:ext uri="{FF2B5EF4-FFF2-40B4-BE49-F238E27FC236}">
                <a16:creationId xmlns:a16="http://schemas.microsoft.com/office/drawing/2014/main" id="{152F9C59-C26C-4564-A0E7-2B4C8E7AC74C}"/>
              </a:ext>
            </a:extLst>
          </p:cNvPr>
          <p:cNvSpPr txBox="1">
            <a:spLocks/>
          </p:cNvSpPr>
          <p:nvPr/>
        </p:nvSpPr>
        <p:spPr>
          <a:xfrm>
            <a:off x="-1279341" y="12426"/>
            <a:ext cx="11702681" cy="989215"/>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5000" dirty="0">
                <a:solidFill>
                  <a:schemeClr val="tx1"/>
                </a:solidFill>
                <a:latin typeface="Arial" panose="020B0604020202020204" pitchFamily="34" charset="0"/>
                <a:cs typeface="Arial" panose="020B0604020202020204" pitchFamily="34" charset="0"/>
              </a:rPr>
              <a:t>S</a:t>
            </a:r>
            <a:r>
              <a:rPr lang="vi-VN" sz="5000" dirty="0">
                <a:solidFill>
                  <a:schemeClr val="tx1"/>
                </a:solidFill>
                <a:latin typeface="Arial" panose="020B0604020202020204" pitchFamily="34" charset="0"/>
                <a:cs typeface="Arial" panose="020B0604020202020204" pitchFamily="34" charset="0"/>
              </a:rPr>
              <a:t>ơ</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đồ</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hệ</a:t>
            </a:r>
            <a:r>
              <a:rPr lang="en-US" sz="5000" dirty="0">
                <a:solidFill>
                  <a:schemeClr val="tx1"/>
                </a:solidFill>
                <a:latin typeface="Arial" panose="020B0604020202020204" pitchFamily="34" charset="0"/>
                <a:cs typeface="Arial" panose="020B0604020202020204" pitchFamily="34" charset="0"/>
              </a:rPr>
              <a:t> </a:t>
            </a:r>
            <a:r>
              <a:rPr lang="en-US" sz="5000" dirty="0" err="1">
                <a:solidFill>
                  <a:schemeClr val="tx1"/>
                </a:solidFill>
                <a:latin typeface="Arial" panose="020B0604020202020204" pitchFamily="34" charset="0"/>
                <a:cs typeface="Arial" panose="020B0604020202020204" pitchFamily="34" charset="0"/>
              </a:rPr>
              <a:t>thống</a:t>
            </a:r>
            <a:endParaRPr lang="en-US" sz="50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0723600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1CACE3"/>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4061</TotalTime>
  <Words>1127</Words>
  <Application>Microsoft Office PowerPoint</Application>
  <PresentationFormat>On-screen Show (4:3)</PresentationFormat>
  <Paragraphs>141</Paragraphs>
  <Slides>40</Slides>
  <Notes>3</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DengXian</vt:lpstr>
      <vt:lpstr>Arial</vt:lpstr>
      <vt:lpstr>Calibri</vt:lpstr>
      <vt:lpstr>Century Gothic</vt:lpstr>
      <vt:lpstr>Symbol</vt:lpstr>
      <vt:lpstr>Tahoma</vt:lpstr>
      <vt:lpstr>Times New Roman</vt:lpstr>
      <vt:lpstr>Wingdings</vt:lpstr>
      <vt:lpstr>Wingdings 3</vt:lpstr>
      <vt:lpstr>Wisp</vt:lpstr>
      <vt:lpstr>BÁO CÁO ĐỒ ÁN HỆ THỐNG NHÚNG VÀ MẠNG KHÔNG DÂY </vt:lpstr>
      <vt:lpstr>GVHD: Lê Trung Quân</vt:lpstr>
      <vt:lpstr>PowerPoint Presentation</vt:lpstr>
      <vt:lpstr>Thực trạng</vt:lpstr>
      <vt:lpstr>PowerPoint Presentation</vt:lpstr>
      <vt:lpstr>PowerPoint Presentation</vt:lpstr>
      <vt:lpstr>Các thành phần hệ thống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 đọc thẻ</vt:lpstr>
      <vt:lpstr>Demo đọc thẻ</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BÀNG TRẦN NAM</dc:creator>
  <cp:lastModifiedBy>TRẦN NAM BÀNG</cp:lastModifiedBy>
  <cp:revision>153</cp:revision>
  <dcterms:created xsi:type="dcterms:W3CDTF">2018-10-15T03:16:19Z</dcterms:created>
  <dcterms:modified xsi:type="dcterms:W3CDTF">2018-12-12T18:17:54Z</dcterms:modified>
</cp:coreProperties>
</file>

<file path=docProps/thumbnail.jpeg>
</file>